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6" r:id="rId4"/>
    <p:sldId id="262" r:id="rId5"/>
    <p:sldId id="257" r:id="rId6"/>
    <p:sldId id="258" r:id="rId7"/>
    <p:sldId id="260" r:id="rId8"/>
    <p:sldId id="261" r:id="rId9"/>
    <p:sldId id="280" r:id="rId10"/>
    <p:sldId id="267" r:id="rId11"/>
    <p:sldId id="268" r:id="rId12"/>
    <p:sldId id="284" r:id="rId13"/>
    <p:sldId id="290" r:id="rId14"/>
    <p:sldId id="291" r:id="rId15"/>
    <p:sldId id="288" r:id="rId16"/>
    <p:sldId id="264" r:id="rId17"/>
    <p:sldId id="265" r:id="rId18"/>
    <p:sldId id="277" r:id="rId19"/>
    <p:sldId id="281" r:id="rId20"/>
    <p:sldId id="289" r:id="rId21"/>
    <p:sldId id="271" r:id="rId22"/>
    <p:sldId id="283" r:id="rId23"/>
    <p:sldId id="269" r:id="rId24"/>
    <p:sldId id="287" r:id="rId25"/>
    <p:sldId id="272" r:id="rId26"/>
    <p:sldId id="273" r:id="rId27"/>
    <p:sldId id="275"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Kraan" initials="CK" lastIdx="1" clrIdx="0">
    <p:extLst>
      <p:ext uri="{19B8F6BF-5375-455C-9EA6-DF929625EA0E}">
        <p15:presenceInfo xmlns:p15="http://schemas.microsoft.com/office/powerpoint/2012/main" userId="Claudia Kra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F3FC"/>
    <a:srgbClr val="004183"/>
    <a:srgbClr val="3DB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1362934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410985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101062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69500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266060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92965215-2832-44F4-82A3-B0D406D6CF28}" type="datetimeFigureOut">
              <a:rPr lang="nl-NL" smtClean="0"/>
              <a:t>6-2-2024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82617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2965215-2832-44F4-82A3-B0D406D6CF28}" type="datetimeFigureOut">
              <a:rPr lang="nl-NL" smtClean="0"/>
              <a:t>6-2-2024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207735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92965215-2832-44F4-82A3-B0D406D6CF28}" type="datetimeFigureOut">
              <a:rPr lang="nl-NL" smtClean="0"/>
              <a:t>6-2-2024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400111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2965215-2832-44F4-82A3-B0D406D6CF28}" type="datetimeFigureOut">
              <a:rPr lang="nl-NL" smtClean="0"/>
              <a:t>6-2-2024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361737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2965215-2832-44F4-82A3-B0D406D6CF28}" type="datetimeFigureOut">
              <a:rPr lang="nl-NL" smtClean="0"/>
              <a:t>6-2-2024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161157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2965215-2832-44F4-82A3-B0D406D6CF28}" type="datetimeFigureOut">
              <a:rPr lang="nl-NL" smtClean="0"/>
              <a:t>6-2-2024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1C0485A-6883-4F52-B001-BDD2E0FC4EAD}" type="slidenum">
              <a:rPr lang="nl-NL" smtClean="0"/>
              <a:t>‹nr.›</a:t>
            </a:fld>
            <a:endParaRPr lang="nl-NL"/>
          </a:p>
        </p:txBody>
      </p:sp>
    </p:spTree>
    <p:extLst>
      <p:ext uri="{BB962C8B-B14F-4D97-AF65-F5344CB8AC3E}">
        <p14:creationId xmlns:p14="http://schemas.microsoft.com/office/powerpoint/2010/main" val="419885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65215-2832-44F4-82A3-B0D406D6CF28}" type="datetimeFigureOut">
              <a:rPr lang="nl-NL" smtClean="0"/>
              <a:t>6-2-2024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0485A-6883-4F52-B001-BDD2E0FC4EAD}" type="slidenum">
              <a:rPr lang="nl-NL" smtClean="0"/>
              <a:t>‹nr.›</a:t>
            </a:fld>
            <a:endParaRPr lang="nl-NL"/>
          </a:p>
        </p:txBody>
      </p:sp>
    </p:spTree>
    <p:extLst>
      <p:ext uri="{BB962C8B-B14F-4D97-AF65-F5344CB8AC3E}">
        <p14:creationId xmlns:p14="http://schemas.microsoft.com/office/powerpoint/2010/main" val="319106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mailto:interventies@vanaltenadejongh.n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interventies@vanaltenadejongh.nl"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interventies@vanaltenadejongh.nl"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interventies@vanaltenadejongh.nl"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interventies@vanaltenadejongh.n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78971" y="0"/>
            <a:ext cx="12009120" cy="6858000"/>
          </a:xfrm>
          <a:prstGeom prst="rect">
            <a:avLst/>
          </a:prstGeom>
          <a:solidFill>
            <a:srgbClr val="D4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6" name="Tekstvak 5"/>
          <p:cNvSpPr txBox="1"/>
          <p:nvPr/>
        </p:nvSpPr>
        <p:spPr>
          <a:xfrm>
            <a:off x="495143" y="1794460"/>
            <a:ext cx="3937520" cy="2062103"/>
          </a:xfrm>
          <a:prstGeom prst="rect">
            <a:avLst/>
          </a:prstGeom>
          <a:noFill/>
        </p:spPr>
        <p:txBody>
          <a:bodyPr wrap="square" rtlCol="0">
            <a:spAutoFit/>
          </a:bodyPr>
          <a:lstStyle/>
          <a:p>
            <a:r>
              <a:rPr lang="nl-NL" sz="3200" b="1" dirty="0">
                <a:solidFill>
                  <a:srgbClr val="004183"/>
                </a:solidFill>
                <a:latin typeface="Playfair Display" pitchFamily="2" charset="0"/>
              </a:rPr>
              <a:t>Maakt gezond werken mogelijk… nu én in de toekomst!</a:t>
            </a:r>
          </a:p>
        </p:txBody>
      </p:sp>
      <p:sp>
        <p:nvSpPr>
          <p:cNvPr id="7" name="Tekstvak 6"/>
          <p:cNvSpPr txBox="1"/>
          <p:nvPr/>
        </p:nvSpPr>
        <p:spPr>
          <a:xfrm>
            <a:off x="495143" y="527898"/>
            <a:ext cx="3257006" cy="369332"/>
          </a:xfrm>
          <a:prstGeom prst="rect">
            <a:avLst/>
          </a:prstGeom>
          <a:noFill/>
        </p:spPr>
        <p:txBody>
          <a:bodyPr wrap="square" rtlCol="0">
            <a:spAutoFit/>
          </a:bodyPr>
          <a:lstStyle/>
          <a:p>
            <a:r>
              <a:rPr lang="nl-NL" dirty="0">
                <a:solidFill>
                  <a:srgbClr val="004183"/>
                </a:solidFill>
                <a:latin typeface="Red Hat Display ExtraBold" panose="02010303040201060303" pitchFamily="2" charset="0"/>
                <a:ea typeface="Red Hat Display ExtraBold" panose="02010303040201060303" pitchFamily="2" charset="0"/>
                <a:cs typeface="Red Hat Display ExtraBold" panose="02010303040201060303" pitchFamily="2" charset="0"/>
              </a:rPr>
              <a:t>Van Altena &amp; De Jongh</a:t>
            </a:r>
          </a:p>
        </p:txBody>
      </p:sp>
      <p:sp>
        <p:nvSpPr>
          <p:cNvPr id="8" name="Tekstvak 7"/>
          <p:cNvSpPr txBox="1"/>
          <p:nvPr/>
        </p:nvSpPr>
        <p:spPr>
          <a:xfrm>
            <a:off x="495143" y="4753793"/>
            <a:ext cx="4554583" cy="338554"/>
          </a:xfrm>
          <a:prstGeom prst="rect">
            <a:avLst/>
          </a:prstGeom>
          <a:noFill/>
        </p:spPr>
        <p:txBody>
          <a:bodyPr wrap="square" rtlCol="0">
            <a:spAutoFit/>
          </a:bodyPr>
          <a:lstStyle/>
          <a:p>
            <a:r>
              <a:rPr lang="nl-NL" sz="1600" dirty="0">
                <a:latin typeface="Red Hat Display" panose="02010303040201060303" pitchFamily="2" charset="0"/>
                <a:ea typeface="Red Hat Display" panose="02010303040201060303" pitchFamily="2" charset="0"/>
                <a:cs typeface="Red Hat Display" panose="02010303040201060303" pitchFamily="2" charset="0"/>
              </a:rPr>
              <a:t>Interventieaanbod 2024 – Q1</a:t>
            </a:r>
          </a:p>
        </p:txBody>
      </p:sp>
      <p:pic>
        <p:nvPicPr>
          <p:cNvPr id="2" name="Afbeelding 1"/>
          <p:cNvPicPr>
            <a:picLocks noChangeAspect="1"/>
          </p:cNvPicPr>
          <p:nvPr/>
        </p:nvPicPr>
        <p:blipFill>
          <a:blip r:embed="rId2"/>
          <a:stretch>
            <a:fillRect/>
          </a:stretch>
        </p:blipFill>
        <p:spPr>
          <a:xfrm>
            <a:off x="4174433" y="1038424"/>
            <a:ext cx="7759621" cy="4645180"/>
          </a:xfrm>
          <a:prstGeom prst="rect">
            <a:avLst/>
          </a:prstGeom>
        </p:spPr>
      </p:pic>
    </p:spTree>
    <p:extLst>
      <p:ext uri="{BB962C8B-B14F-4D97-AF65-F5344CB8AC3E}">
        <p14:creationId xmlns:p14="http://schemas.microsoft.com/office/powerpoint/2010/main" val="2658418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92416" y="0"/>
            <a:ext cx="5999584"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6486"/>
                    </a14:imgEffect>
                  </a14:imgLayer>
                </a14:imgProps>
              </a:ext>
              <a:ext uri="{28A0092B-C50C-407E-A947-70E740481C1C}">
                <a14:useLocalDpi xmlns:a14="http://schemas.microsoft.com/office/drawing/2010/main" val="0"/>
              </a:ext>
            </a:extLst>
          </a:blip>
          <a:srcRect l="5790" r="37236"/>
          <a:stretch/>
        </p:blipFill>
        <p:spPr>
          <a:xfrm>
            <a:off x="781050" y="746238"/>
            <a:ext cx="4591051" cy="5372100"/>
          </a:xfrm>
          <a:prstGeom prst="rect">
            <a:avLst/>
          </a:prstGeom>
        </p:spPr>
      </p:pic>
      <p:sp>
        <p:nvSpPr>
          <p:cNvPr id="7" name="Tekstvak 6"/>
          <p:cNvSpPr txBox="1"/>
          <p:nvPr/>
        </p:nvSpPr>
        <p:spPr>
          <a:xfrm>
            <a:off x="6871995" y="732248"/>
            <a:ext cx="3638939" cy="523220"/>
          </a:xfrm>
          <a:prstGeom prst="rect">
            <a:avLst/>
          </a:prstGeom>
          <a:noFill/>
        </p:spPr>
        <p:txBody>
          <a:bodyPr wrap="square" rtlCol="0">
            <a:spAutoFit/>
          </a:bodyPr>
          <a:lstStyle/>
          <a:p>
            <a:r>
              <a:rPr lang="nl-NL" sz="2800" b="1" dirty="0">
                <a:solidFill>
                  <a:srgbClr val="004183"/>
                </a:solidFill>
                <a:latin typeface="Playfair Display" pitchFamily="2" charset="0"/>
              </a:rPr>
              <a:t>Wandel coaching</a:t>
            </a:r>
          </a:p>
        </p:txBody>
      </p:sp>
      <p:sp>
        <p:nvSpPr>
          <p:cNvPr id="9" name="Tekstvak 8"/>
          <p:cNvSpPr txBox="1"/>
          <p:nvPr/>
        </p:nvSpPr>
        <p:spPr>
          <a:xfrm>
            <a:off x="6858582" y="1565678"/>
            <a:ext cx="3965510" cy="4462760"/>
          </a:xfrm>
          <a:prstGeom prst="rect">
            <a:avLst/>
          </a:prstGeom>
          <a:noFill/>
        </p:spPr>
        <p:txBody>
          <a:bodyPr wrap="square" rtlCol="0">
            <a:spAutoFit/>
          </a:bodyPr>
          <a:lstStyle/>
          <a:p>
            <a:br>
              <a:rPr lang="nl-NL" dirty="0"/>
            </a:br>
            <a:r>
              <a:rPr lang="nl-NL" sz="1400" dirty="0"/>
              <a:t>Het doel van het wandel coaching traject betreft herstel van de balans, waarmee dreigende uitval wordt voorkomen. </a:t>
            </a:r>
          </a:p>
          <a:p>
            <a:endParaRPr lang="nl-NL" sz="1400" dirty="0"/>
          </a:p>
          <a:p>
            <a:r>
              <a:rPr lang="nl-NL" sz="1400" dirty="0"/>
              <a:t>Er is speciale aandacht voor specifieke problematiek, waarbij activeren van eigen kracht, herstelvermogen en hulpbronnen centraal staan. </a:t>
            </a:r>
          </a:p>
          <a:p>
            <a:endParaRPr lang="nl-NL" sz="1400" dirty="0"/>
          </a:p>
          <a:p>
            <a:r>
              <a:rPr lang="nl-NL" sz="1400" dirty="0"/>
              <a:t>Er worden oplossingen gevonden zodat de balans terug kan keren.   </a:t>
            </a:r>
            <a:br>
              <a:rPr lang="nl-NL" sz="1400" dirty="0"/>
            </a:br>
            <a:endParaRPr lang="nl-NL" sz="1400" dirty="0"/>
          </a:p>
          <a:p>
            <a:r>
              <a:rPr lang="nl-NL" sz="1400" dirty="0"/>
              <a:t>Wandel coaching bestaat uit: een intake, 8 coaching gesprekken á 1,5 uur en een evaluatie inclusief verslaglegging. </a:t>
            </a:r>
          </a:p>
          <a:p>
            <a:pPr lvl="0"/>
            <a:endParaRPr lang="nl-NL" sz="1400" dirty="0"/>
          </a:p>
          <a:p>
            <a:pPr lvl="0"/>
            <a:endParaRPr lang="nl-NL" sz="1400" dirty="0"/>
          </a:p>
          <a:p>
            <a:pPr lvl="0"/>
            <a:r>
              <a:rPr lang="nl-NL" sz="1050" b="1" dirty="0"/>
              <a:t>Wandel coaching traject vanaf €2065</a:t>
            </a:r>
          </a:p>
          <a:p>
            <a:endParaRPr lang="nl-NL" sz="1400" dirty="0"/>
          </a:p>
        </p:txBody>
      </p:sp>
      <p:sp>
        <p:nvSpPr>
          <p:cNvPr id="8" name="Tekstvak 7"/>
          <p:cNvSpPr txBox="1"/>
          <p:nvPr/>
        </p:nvSpPr>
        <p:spPr>
          <a:xfrm>
            <a:off x="672134" y="6244900"/>
            <a:ext cx="4369070" cy="261610"/>
          </a:xfrm>
          <a:prstGeom prst="rect">
            <a:avLst/>
          </a:prstGeom>
          <a:noFill/>
        </p:spPr>
        <p:txBody>
          <a:bodyPr wrap="square" rtlCol="0">
            <a:spAutoFit/>
          </a:bodyPr>
          <a:lstStyle/>
          <a:p>
            <a:r>
              <a:rPr lang="nl-NL" sz="1100" dirty="0"/>
              <a:t>Interesse in deze interventie? Contacteer </a:t>
            </a:r>
            <a:r>
              <a:rPr lang="nl-NL" sz="1100" dirty="0">
                <a:hlinkClick r:id="rId4"/>
              </a:rPr>
              <a:t>van Altena &amp; de Jongh</a:t>
            </a:r>
            <a:endParaRPr lang="nl-NL" sz="1100" dirty="0"/>
          </a:p>
        </p:txBody>
      </p:sp>
    </p:spTree>
    <p:extLst>
      <p:ext uri="{BB962C8B-B14F-4D97-AF65-F5344CB8AC3E}">
        <p14:creationId xmlns:p14="http://schemas.microsoft.com/office/powerpoint/2010/main" val="52708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92416" y="0"/>
            <a:ext cx="5999584" cy="6858000"/>
          </a:xfrm>
          <a:prstGeom prst="rect">
            <a:avLst/>
          </a:prstGeom>
          <a:solidFill>
            <a:srgbClr val="D4F3F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1104736" y="599831"/>
            <a:ext cx="3750907" cy="523220"/>
          </a:xfrm>
          <a:prstGeom prst="rect">
            <a:avLst/>
          </a:prstGeom>
          <a:noFill/>
        </p:spPr>
        <p:txBody>
          <a:bodyPr wrap="square" rtlCol="0">
            <a:spAutoFit/>
          </a:bodyPr>
          <a:lstStyle/>
          <a:p>
            <a:r>
              <a:rPr lang="nl-NL" sz="2800" b="1" dirty="0">
                <a:solidFill>
                  <a:srgbClr val="004183"/>
                </a:solidFill>
                <a:latin typeface="Playfair Display" pitchFamily="2" charset="0"/>
              </a:rPr>
              <a:t>Vitaliteit coaching</a:t>
            </a:r>
          </a:p>
        </p:txBody>
      </p:sp>
      <p:sp>
        <p:nvSpPr>
          <p:cNvPr id="6" name="Tekstvak 5"/>
          <p:cNvSpPr txBox="1"/>
          <p:nvPr/>
        </p:nvSpPr>
        <p:spPr>
          <a:xfrm>
            <a:off x="1171411" y="1714499"/>
            <a:ext cx="3889860" cy="4401205"/>
          </a:xfrm>
          <a:prstGeom prst="rect">
            <a:avLst/>
          </a:prstGeom>
          <a:noFill/>
        </p:spPr>
        <p:txBody>
          <a:bodyPr wrap="square" rtlCol="0">
            <a:spAutoFit/>
          </a:bodyPr>
          <a:lstStyle/>
          <a:p>
            <a:pPr lvl="0"/>
            <a:r>
              <a:rPr lang="nl-NL" sz="1400" dirty="0"/>
              <a:t>Vitaliteit coaching richt zich op het verbeteren van aspecten die iemands vitaliteit en </a:t>
            </a:r>
            <a:br>
              <a:rPr lang="nl-NL" sz="1400" dirty="0"/>
            </a:br>
            <a:r>
              <a:rPr lang="nl-NL" sz="1400" dirty="0"/>
              <a:t>leefstijl beïnvloeden. Door bewustwording van het eigen gedrag van de cliënt en het </a:t>
            </a:r>
            <a:br>
              <a:rPr lang="nl-NL" sz="1400" dirty="0"/>
            </a:br>
            <a:r>
              <a:rPr lang="nl-NL" sz="1400" dirty="0"/>
              <a:t>verbeteren van de leefstijl door middel van coachen, adviseren, motiveren, ondersteunen </a:t>
            </a:r>
            <a:br>
              <a:rPr lang="nl-NL" sz="1400" dirty="0"/>
            </a:br>
            <a:r>
              <a:rPr lang="nl-NL" sz="1400" dirty="0"/>
              <a:t>en trainen. </a:t>
            </a:r>
          </a:p>
          <a:p>
            <a:pPr lvl="0"/>
            <a:endParaRPr lang="nl-NL" sz="1400" dirty="0"/>
          </a:p>
          <a:p>
            <a:pPr lvl="0"/>
            <a:r>
              <a:rPr lang="nl-NL" sz="1400" dirty="0"/>
              <a:t>Het doel is dat de cliënt stap voor stap zijn vitaliteit en algehele gezondheid verbetert. Er wordt gewerkt vanuit een integrale visie, dat wil zeggen dat er balans wordt gezocht tussen het lichamelijk, mentaal en maatschappelijk welbevinden. </a:t>
            </a:r>
          </a:p>
          <a:p>
            <a:pPr lvl="0"/>
            <a:endParaRPr lang="nl-NL" sz="1400" dirty="0"/>
          </a:p>
          <a:p>
            <a:pPr lvl="0"/>
            <a:r>
              <a:rPr lang="nl-NL" sz="1400" dirty="0"/>
              <a:t>Vitaliteit coaching is gebaseerd op maatwerk en voorafgaand aan het traject worden de wensen in kaart gebracht en zal op basis daarvan een offerte gevormd worden. </a:t>
            </a:r>
          </a:p>
          <a:p>
            <a:endParaRPr lang="nl-NL" sz="1400" b="1" dirty="0"/>
          </a:p>
        </p:txBody>
      </p:sp>
      <p:sp>
        <p:nvSpPr>
          <p:cNvPr id="9" name="Tekstvak 8"/>
          <p:cNvSpPr txBox="1"/>
          <p:nvPr/>
        </p:nvSpPr>
        <p:spPr>
          <a:xfrm>
            <a:off x="6978442" y="6324497"/>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8" name="Afbeelding 7"/>
          <p:cNvPicPr>
            <a:picLocks noChangeAspect="1"/>
          </p:cNvPicPr>
          <p:nvPr/>
        </p:nvPicPr>
        <p:blipFill>
          <a:blip r:embed="rId3"/>
          <a:stretch>
            <a:fillRect/>
          </a:stretch>
        </p:blipFill>
        <p:spPr>
          <a:xfrm>
            <a:off x="6398044" y="1805552"/>
            <a:ext cx="5673860" cy="3834747"/>
          </a:xfrm>
          <a:prstGeom prst="rect">
            <a:avLst/>
          </a:prstGeom>
        </p:spPr>
      </p:pic>
    </p:spTree>
    <p:extLst>
      <p:ext uri="{BB962C8B-B14F-4D97-AF65-F5344CB8AC3E}">
        <p14:creationId xmlns:p14="http://schemas.microsoft.com/office/powerpoint/2010/main" val="357259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92416" y="0"/>
            <a:ext cx="5999584" cy="6858000"/>
          </a:xfrm>
          <a:prstGeom prst="rect">
            <a:avLst/>
          </a:prstGeom>
          <a:solidFill>
            <a:srgbClr val="D4F3FC"/>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7115011" y="1119630"/>
            <a:ext cx="3750907" cy="523220"/>
          </a:xfrm>
          <a:prstGeom prst="rect">
            <a:avLst/>
          </a:prstGeom>
          <a:noFill/>
        </p:spPr>
        <p:txBody>
          <a:bodyPr wrap="square" rtlCol="0">
            <a:spAutoFit/>
          </a:bodyPr>
          <a:lstStyle/>
          <a:p>
            <a:r>
              <a:rPr lang="nl-NL" sz="2800" b="1" dirty="0">
                <a:solidFill>
                  <a:srgbClr val="004183"/>
                </a:solidFill>
                <a:latin typeface="Playfair Display" pitchFamily="2" charset="0"/>
              </a:rPr>
              <a:t>Loopbaan coaching</a:t>
            </a:r>
          </a:p>
        </p:txBody>
      </p:sp>
      <p:sp>
        <p:nvSpPr>
          <p:cNvPr id="6" name="Tekstvak 5"/>
          <p:cNvSpPr txBox="1"/>
          <p:nvPr/>
        </p:nvSpPr>
        <p:spPr>
          <a:xfrm>
            <a:off x="7115011" y="1771144"/>
            <a:ext cx="3889860" cy="2677656"/>
          </a:xfrm>
          <a:prstGeom prst="rect">
            <a:avLst/>
          </a:prstGeom>
          <a:noFill/>
        </p:spPr>
        <p:txBody>
          <a:bodyPr wrap="square" rtlCol="0">
            <a:spAutoFit/>
          </a:bodyPr>
          <a:lstStyle/>
          <a:p>
            <a:pPr lvl="0"/>
            <a:r>
              <a:rPr lang="nl-NL" sz="1400" dirty="0"/>
              <a:t>Loopbaan coaching heeft betrekking op de match tussen mens en werk. Een loopbaancoach helpt men inzicht te krijgen in zijn/haar waarden, interesses en mogelijkheden. </a:t>
            </a:r>
          </a:p>
          <a:p>
            <a:pPr lvl="0"/>
            <a:endParaRPr lang="nl-NL" sz="1400" dirty="0"/>
          </a:p>
          <a:p>
            <a:pPr lvl="0"/>
            <a:r>
              <a:rPr lang="nl-NL" sz="1400" dirty="0"/>
              <a:t>Loopbaan coaching is gebaseerd op een traject dat bestaat uit een kennismaking, een </a:t>
            </a:r>
            <a:r>
              <a:rPr lang="nl-NL" sz="1400" dirty="0" err="1"/>
              <a:t>startdag</a:t>
            </a:r>
            <a:r>
              <a:rPr lang="nl-NL" sz="1400" dirty="0"/>
              <a:t> waarin o.a. de </a:t>
            </a:r>
            <a:r>
              <a:rPr lang="nl-NL" sz="1400" dirty="0" err="1"/>
              <a:t>Fitch</a:t>
            </a:r>
            <a:r>
              <a:rPr lang="nl-NL" sz="1400" dirty="0"/>
              <a:t>-methode wordt toegepast en (persoonlijkheid)testen worden afgenomen en 5 begeleidingsgesprekken. </a:t>
            </a:r>
          </a:p>
          <a:p>
            <a:endParaRPr lang="nl-NL" sz="1400" b="1" dirty="0"/>
          </a:p>
        </p:txBody>
      </p:sp>
      <p:sp>
        <p:nvSpPr>
          <p:cNvPr id="7" name="Tekstvak 6"/>
          <p:cNvSpPr txBox="1"/>
          <p:nvPr/>
        </p:nvSpPr>
        <p:spPr>
          <a:xfrm>
            <a:off x="7115011" y="728697"/>
            <a:ext cx="1408921" cy="461665"/>
          </a:xfrm>
          <a:prstGeom prst="rect">
            <a:avLst/>
          </a:prstGeom>
          <a:noFill/>
        </p:spPr>
        <p:txBody>
          <a:bodyPr wrap="square" rtlCol="0">
            <a:spAutoFit/>
          </a:bodyPr>
          <a:lstStyle/>
          <a:p>
            <a:r>
              <a:rPr lang="nl-NL" sz="2400" dirty="0">
                <a:solidFill>
                  <a:srgbClr val="004183"/>
                </a:solidFill>
              </a:rPr>
              <a:t>Nieuw!</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92416" cy="9288624"/>
          </a:xfrm>
          <a:prstGeom prst="rect">
            <a:avLst/>
          </a:prstGeom>
        </p:spPr>
      </p:pic>
      <p:sp>
        <p:nvSpPr>
          <p:cNvPr id="9" name="Tekstvak 8"/>
          <p:cNvSpPr txBox="1"/>
          <p:nvPr/>
        </p:nvSpPr>
        <p:spPr>
          <a:xfrm>
            <a:off x="562143" y="6324497"/>
            <a:ext cx="4369070" cy="261610"/>
          </a:xfrm>
          <a:prstGeom prst="rect">
            <a:avLst/>
          </a:prstGeom>
          <a:noFill/>
        </p:spPr>
        <p:txBody>
          <a:bodyPr wrap="square" rtlCol="0">
            <a:spAutoFit/>
          </a:bodyPr>
          <a:lstStyle/>
          <a:p>
            <a:r>
              <a:rPr lang="nl-NL" sz="1100" dirty="0"/>
              <a:t>Interesse in deze interventie? Contacteer </a:t>
            </a:r>
            <a:r>
              <a:rPr lang="nl-NL" sz="1100" dirty="0">
                <a:hlinkClick r:id="rId3"/>
              </a:rPr>
              <a:t>van Altena &amp; de Jongh</a:t>
            </a:r>
            <a:endParaRPr lang="nl-NL" sz="1100" dirty="0"/>
          </a:p>
        </p:txBody>
      </p:sp>
    </p:spTree>
    <p:extLst>
      <p:ext uri="{BB962C8B-B14F-4D97-AF65-F5344CB8AC3E}">
        <p14:creationId xmlns:p14="http://schemas.microsoft.com/office/powerpoint/2010/main" val="254850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0"/>
            <a:ext cx="6248400"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542574" y="6191039"/>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sp>
        <p:nvSpPr>
          <p:cNvPr id="12" name="Tekstvak 11"/>
          <p:cNvSpPr txBox="1"/>
          <p:nvPr/>
        </p:nvSpPr>
        <p:spPr>
          <a:xfrm>
            <a:off x="542574" y="568419"/>
            <a:ext cx="3750907" cy="523220"/>
          </a:xfrm>
          <a:prstGeom prst="rect">
            <a:avLst/>
          </a:prstGeom>
          <a:noFill/>
        </p:spPr>
        <p:txBody>
          <a:bodyPr wrap="square" rtlCol="0">
            <a:spAutoFit/>
          </a:bodyPr>
          <a:lstStyle/>
          <a:p>
            <a:r>
              <a:rPr lang="nl-NL" sz="2800" b="1" dirty="0">
                <a:solidFill>
                  <a:srgbClr val="004183"/>
                </a:solidFill>
                <a:latin typeface="Playfair Display" pitchFamily="2" charset="0"/>
              </a:rPr>
              <a:t>Executive coaching</a:t>
            </a:r>
          </a:p>
        </p:txBody>
      </p:sp>
      <p:sp>
        <p:nvSpPr>
          <p:cNvPr id="13" name="Tekstvak 12"/>
          <p:cNvSpPr txBox="1"/>
          <p:nvPr/>
        </p:nvSpPr>
        <p:spPr>
          <a:xfrm>
            <a:off x="542574" y="1235836"/>
            <a:ext cx="3889860" cy="4955203"/>
          </a:xfrm>
          <a:prstGeom prst="rect">
            <a:avLst/>
          </a:prstGeom>
          <a:noFill/>
        </p:spPr>
        <p:txBody>
          <a:bodyPr wrap="square" rtlCol="0">
            <a:spAutoFit/>
          </a:bodyPr>
          <a:lstStyle/>
          <a:p>
            <a:pPr lvl="0"/>
            <a:r>
              <a:rPr lang="nl-NL" sz="1400" dirty="0"/>
              <a:t>Executive coaching is gericht op het blijven zoeken naar mogelijkheden om kennis, kwaliteiten en ervaring te benutten. Executive coaching is gebaseerd op het begeleiden van het ontwikkelingsproces en er wordt gestimuleerd het beste uit jezelf te halen; blijf je eigen leider. </a:t>
            </a:r>
          </a:p>
          <a:p>
            <a:pPr lvl="0"/>
            <a:endParaRPr lang="nl-NL" sz="1400" dirty="0"/>
          </a:p>
          <a:p>
            <a:pPr lvl="0"/>
            <a:r>
              <a:rPr lang="nl-NL" sz="1400" dirty="0"/>
              <a:t>Het traject bestaat uit persoonlijke coaching en er wordt tevens gewerkt met een toekomst plan waarbij men eventuele tegenslagen kan blijven opvangen en een nieuwe realiteit creëert en behoudt.  </a:t>
            </a:r>
          </a:p>
          <a:p>
            <a:pPr lvl="0"/>
            <a:endParaRPr lang="nl-NL" sz="1400" dirty="0"/>
          </a:p>
          <a:p>
            <a:pPr lvl="0"/>
            <a:endParaRPr lang="nl-NL" sz="1400" dirty="0"/>
          </a:p>
          <a:p>
            <a:pPr lvl="0"/>
            <a:endParaRPr lang="nl-NL" sz="1400" dirty="0"/>
          </a:p>
          <a:p>
            <a:pPr lvl="0"/>
            <a:endParaRPr lang="nl-NL" sz="1400" dirty="0"/>
          </a:p>
          <a:p>
            <a:pPr lvl="0"/>
            <a:endParaRPr lang="nl-NL" sz="1400" dirty="0"/>
          </a:p>
          <a:p>
            <a:pPr lvl="0"/>
            <a:endParaRPr lang="nl-NL" sz="1400" dirty="0"/>
          </a:p>
          <a:p>
            <a:pPr lvl="0"/>
            <a:endParaRPr lang="nl-NL" sz="1400" dirty="0"/>
          </a:p>
          <a:p>
            <a:r>
              <a:rPr lang="nl-NL" sz="1100" b="1" dirty="0">
                <a:latin typeface="Red Hat Display" panose="02010303040201060303" pitchFamily="2" charset="0"/>
                <a:ea typeface="Red Hat Display" panose="02010303040201060303" pitchFamily="2" charset="0"/>
                <a:cs typeface="Red Hat Display" panose="02010303040201060303" pitchFamily="2" charset="0"/>
              </a:rPr>
              <a:t>Executive coaching traject vanaf €1980</a:t>
            </a:r>
            <a:endParaRPr lang="nl-NL" sz="1100" dirty="0"/>
          </a:p>
          <a:p>
            <a:endParaRPr lang="nl-NL" sz="1400" b="1" dirty="0"/>
          </a:p>
        </p:txBody>
      </p:sp>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12026" r="30197"/>
          <a:stretch/>
        </p:blipFill>
        <p:spPr>
          <a:xfrm>
            <a:off x="6248400" y="0"/>
            <a:ext cx="5943600" cy="6858000"/>
          </a:xfrm>
          <a:prstGeom prst="rect">
            <a:avLst/>
          </a:prstGeom>
        </p:spPr>
      </p:pic>
    </p:spTree>
    <p:extLst>
      <p:ext uri="{BB962C8B-B14F-4D97-AF65-F5344CB8AC3E}">
        <p14:creationId xmlns:p14="http://schemas.microsoft.com/office/powerpoint/2010/main" val="184817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476164" y="1488872"/>
            <a:ext cx="4892344" cy="2092881"/>
          </a:xfrm>
          <a:prstGeom prst="rect">
            <a:avLst/>
          </a:prstGeom>
          <a:noFill/>
        </p:spPr>
        <p:txBody>
          <a:bodyPr wrap="square" rtlCol="0">
            <a:spAutoFit/>
          </a:bodyPr>
          <a:lstStyle/>
          <a:p>
            <a:pPr fontAlgn="base"/>
            <a:r>
              <a:rPr lang="nl-NL" sz="1600" dirty="0"/>
              <a:t>Coaching on the job is  een manier  om objectiveerbaar te maken welke mogelijkheden er zijn in eigen of aangepaste arbeid. Het geeft het UWV, werknemer, werkgever, bedrijfsarts, arbeidsdeskundige en register casemanager  inzicht over de daadwerkelijke mogelijkheden ten aanzien van eigen werk. </a:t>
            </a:r>
          </a:p>
          <a:p>
            <a:endParaRPr lang="nl-NL" dirty="0"/>
          </a:p>
        </p:txBody>
      </p:sp>
      <p:sp>
        <p:nvSpPr>
          <p:cNvPr id="3" name="Tekstvak 2"/>
          <p:cNvSpPr txBox="1"/>
          <p:nvPr/>
        </p:nvSpPr>
        <p:spPr>
          <a:xfrm>
            <a:off x="6476164" y="774441"/>
            <a:ext cx="4683319" cy="523220"/>
          </a:xfrm>
          <a:prstGeom prst="rect">
            <a:avLst/>
          </a:prstGeom>
          <a:noFill/>
        </p:spPr>
        <p:txBody>
          <a:bodyPr wrap="square" rtlCol="0">
            <a:spAutoFit/>
          </a:bodyPr>
          <a:lstStyle/>
          <a:p>
            <a:r>
              <a:rPr lang="nl-NL" sz="2800" b="1" dirty="0">
                <a:solidFill>
                  <a:srgbClr val="004183"/>
                </a:solidFill>
                <a:latin typeface="Playfair Display" pitchFamily="2" charset="0"/>
              </a:rPr>
              <a:t>Coaching on the job</a:t>
            </a:r>
          </a:p>
        </p:txBody>
      </p:sp>
      <p:sp>
        <p:nvSpPr>
          <p:cNvPr id="5" name="Rechthoek 4"/>
          <p:cNvSpPr/>
          <p:nvPr/>
        </p:nvSpPr>
        <p:spPr>
          <a:xfrm>
            <a:off x="6476164" y="3581753"/>
            <a:ext cx="5039301" cy="2554545"/>
          </a:xfrm>
          <a:prstGeom prst="rect">
            <a:avLst/>
          </a:prstGeom>
        </p:spPr>
        <p:txBody>
          <a:bodyPr wrap="square">
            <a:spAutoFit/>
          </a:bodyPr>
          <a:lstStyle/>
          <a:p>
            <a:pPr fontAlgn="base">
              <a:spcAft>
                <a:spcPts val="0"/>
              </a:spcAft>
            </a:pPr>
            <a:r>
              <a:rPr lang="nl-NL" sz="1600" dirty="0">
                <a:ea typeface="Times New Roman" panose="02020603050405020304" pitchFamily="18" charset="0"/>
              </a:rPr>
              <a:t>De werknemer en register casemanager gaan “on the job” aan de slag om  uit te zoeken wat de daadwerkelijke mogelijkheden zijn ten aanzien van eigen werk. Ter plekke worden een aantal praktijksituaties geanalyseerd welke met de medewerker worden doorgenomen. </a:t>
            </a:r>
            <a:br>
              <a:rPr lang="nl-NL" sz="1600" dirty="0">
                <a:ea typeface="Times New Roman" panose="02020603050405020304" pitchFamily="18" charset="0"/>
              </a:rPr>
            </a:br>
            <a:r>
              <a:rPr lang="nl-NL" sz="1600" dirty="0">
                <a:ea typeface="Times New Roman" panose="02020603050405020304" pitchFamily="18" charset="0"/>
              </a:rPr>
              <a:t>We analyseren, begeleiden en werken zo nodig daadwerkelijk mee. Complimenten, tips en aanbevelingen worden opgenomen in het persoonlijk actieplan. </a:t>
            </a:r>
            <a:endParaRPr lang="nl-NL" dirty="0">
              <a:effectLst/>
              <a:ea typeface="Times New Roman" panose="02020603050405020304" pitchFamily="18" charset="0"/>
            </a:endParaRPr>
          </a:p>
        </p:txBody>
      </p:sp>
      <p:sp>
        <p:nvSpPr>
          <p:cNvPr id="7" name="Tekstvak 6"/>
          <p:cNvSpPr txBox="1"/>
          <p:nvPr/>
        </p:nvSpPr>
        <p:spPr>
          <a:xfrm>
            <a:off x="6476164" y="6150898"/>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26645" r="17233"/>
          <a:stretch/>
        </p:blipFill>
        <p:spPr>
          <a:xfrm>
            <a:off x="126" y="0"/>
            <a:ext cx="5773270" cy="6858000"/>
          </a:xfrm>
          <a:prstGeom prst="rect">
            <a:avLst/>
          </a:prstGeom>
        </p:spPr>
      </p:pic>
    </p:spTree>
    <p:extLst>
      <p:ext uri="{BB962C8B-B14F-4D97-AF65-F5344CB8AC3E}">
        <p14:creationId xmlns:p14="http://schemas.microsoft.com/office/powerpoint/2010/main" val="360769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004183"/>
                </a:solidFill>
                <a:latin typeface="Playfair Display" pitchFamily="2" charset="0"/>
              </a:rPr>
              <a:t>2. Interventies d.m.v. fysieke ondersteuning</a:t>
            </a:r>
            <a:endParaRPr lang="nl-NL" dirty="0"/>
          </a:p>
        </p:txBody>
      </p:sp>
      <p:sp>
        <p:nvSpPr>
          <p:cNvPr id="4" name="Tijdelijke aanduiding voor tekst 3"/>
          <p:cNvSpPr>
            <a:spLocks noGrp="1"/>
          </p:cNvSpPr>
          <p:nvPr>
            <p:ph type="body" idx="1"/>
          </p:nvPr>
        </p:nvSpPr>
        <p:spPr/>
        <p:txBody>
          <a:bodyPr/>
          <a:lstStyle/>
          <a:p>
            <a:endParaRPr lang="nl-NL"/>
          </a:p>
        </p:txBody>
      </p:sp>
    </p:spTree>
    <p:extLst>
      <p:ext uri="{BB962C8B-B14F-4D97-AF65-F5344CB8AC3E}">
        <p14:creationId xmlns:p14="http://schemas.microsoft.com/office/powerpoint/2010/main" val="1300742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917477" y="640479"/>
            <a:ext cx="3750907" cy="523220"/>
          </a:xfrm>
          <a:prstGeom prst="rect">
            <a:avLst/>
          </a:prstGeom>
          <a:noFill/>
        </p:spPr>
        <p:txBody>
          <a:bodyPr wrap="square" rtlCol="0">
            <a:spAutoFit/>
          </a:bodyPr>
          <a:lstStyle/>
          <a:p>
            <a:r>
              <a:rPr lang="nl-NL" sz="2800" b="1" dirty="0">
                <a:solidFill>
                  <a:srgbClr val="004183"/>
                </a:solidFill>
                <a:latin typeface="Playfair Display" pitchFamily="2" charset="0"/>
              </a:rPr>
              <a:t>Werkplekonderzoek</a:t>
            </a:r>
          </a:p>
        </p:txBody>
      </p:sp>
      <p:sp>
        <p:nvSpPr>
          <p:cNvPr id="6" name="Tekstvak 5"/>
          <p:cNvSpPr txBox="1"/>
          <p:nvPr/>
        </p:nvSpPr>
        <p:spPr>
          <a:xfrm>
            <a:off x="6917477" y="1318022"/>
            <a:ext cx="3889860" cy="5539978"/>
          </a:xfrm>
          <a:prstGeom prst="rect">
            <a:avLst/>
          </a:prstGeom>
          <a:noFill/>
        </p:spPr>
        <p:txBody>
          <a:bodyPr wrap="square" rtlCol="0">
            <a:spAutoFit/>
          </a:bodyPr>
          <a:lstStyle/>
          <a:p>
            <a:pPr lvl="0"/>
            <a:r>
              <a:rPr lang="nl-NL" sz="1400" dirty="0"/>
              <a:t>Een werkplekonderzoek- of analyse kan worden uitgevoerd om werk gerelateerde klachten te voorkomen of te verhelpen. Het kan gaan om kantoor- of thuiswerkplekken, maar ook om productie- of bouwomgevingen.</a:t>
            </a:r>
          </a:p>
          <a:p>
            <a:pPr lvl="0"/>
            <a:endParaRPr lang="nl-NL" sz="1400" dirty="0"/>
          </a:p>
          <a:p>
            <a:pPr lvl="0"/>
            <a:r>
              <a:rPr lang="nl-NL" sz="1400" dirty="0"/>
              <a:t>Een werkplekonderzoek betreft een sessie van circa 3 uur dat bestaat uit: een vraaggesprek met de werknemer, het in kaart brengen van de ergonomische situatie op de werkplek, een analyse van de werkhouding, werkdruk en werktijden, en het meten van spierspanning. Er volgt advies en begeleiding. Ook volgt een verslaglegging voor dossiervorming.</a:t>
            </a:r>
          </a:p>
          <a:p>
            <a:pPr lvl="0"/>
            <a:endParaRPr lang="nl-NL" sz="1400" dirty="0"/>
          </a:p>
          <a:p>
            <a:pPr lvl="0"/>
            <a:r>
              <a:rPr lang="nl-NL" sz="1400" dirty="0"/>
              <a:t> De opbrengsten van een werkplekonderzoek kunnen zijn: </a:t>
            </a:r>
          </a:p>
          <a:p>
            <a:pPr marL="285750" lvl="0" indent="-285750">
              <a:buClr>
                <a:srgbClr val="D3B61C"/>
              </a:buClr>
              <a:buFont typeface="Wingdings" panose="05000000000000000000" pitchFamily="2" charset="2"/>
              <a:buChar char="ü"/>
            </a:pPr>
            <a:r>
              <a:rPr lang="nl-NL" sz="1400" dirty="0"/>
              <a:t>Terugdringen van ziekteverzuim</a:t>
            </a:r>
          </a:p>
          <a:p>
            <a:pPr marL="285750" lvl="0" indent="-285750">
              <a:buClr>
                <a:srgbClr val="D3B61C"/>
              </a:buClr>
              <a:buFont typeface="Wingdings" panose="05000000000000000000" pitchFamily="2" charset="2"/>
              <a:buChar char="ü"/>
            </a:pPr>
            <a:r>
              <a:rPr lang="nl-NL" sz="1400" dirty="0"/>
              <a:t>Uitblijven van (nieuwe) klachten</a:t>
            </a:r>
          </a:p>
          <a:p>
            <a:pPr marL="285750" lvl="0" indent="-285750">
              <a:buClr>
                <a:srgbClr val="D3B61C"/>
              </a:buClr>
              <a:buFont typeface="Wingdings" panose="05000000000000000000" pitchFamily="2" charset="2"/>
              <a:buChar char="ü"/>
            </a:pPr>
            <a:r>
              <a:rPr lang="nl-NL" sz="1400" dirty="0"/>
              <a:t>Tevreden en gemotiveerde werknemers</a:t>
            </a:r>
          </a:p>
          <a:p>
            <a:pPr marL="285750" lvl="0" indent="-285750">
              <a:buClr>
                <a:srgbClr val="D3B61C"/>
              </a:buClr>
              <a:buFont typeface="Wingdings" panose="05000000000000000000" pitchFamily="2" charset="2"/>
              <a:buChar char="ü"/>
            </a:pPr>
            <a:r>
              <a:rPr lang="nl-NL" sz="1400" dirty="0"/>
              <a:t>Meer productie op de werkvloer</a:t>
            </a:r>
          </a:p>
          <a:p>
            <a:pPr marL="285750" lvl="0" indent="-285750">
              <a:buClr>
                <a:srgbClr val="D3B61C"/>
              </a:buClr>
              <a:buFont typeface="Wingdings" panose="05000000000000000000" pitchFamily="2" charset="2"/>
              <a:buChar char="ü"/>
            </a:pPr>
            <a:r>
              <a:rPr lang="nl-NL" sz="1400" dirty="0"/>
              <a:t>Minder kosten </a:t>
            </a:r>
          </a:p>
          <a:p>
            <a:pPr>
              <a:buClr>
                <a:srgbClr val="D3B61C"/>
              </a:buClr>
            </a:pPr>
            <a:br>
              <a:rPr lang="nl-NL" sz="1050" b="1" dirty="0">
                <a:latin typeface="Red Hat Display" panose="02010303040201060303" pitchFamily="2" charset="0"/>
                <a:ea typeface="Red Hat Display" panose="02010303040201060303" pitchFamily="2" charset="0"/>
                <a:cs typeface="Red Hat Display" panose="02010303040201060303" pitchFamily="2" charset="0"/>
              </a:rPr>
            </a:br>
            <a:r>
              <a:rPr lang="nl-NL" sz="1050" b="1" dirty="0">
                <a:latin typeface="Red Hat Display" panose="02010303040201060303" pitchFamily="2" charset="0"/>
                <a:ea typeface="Red Hat Display" panose="02010303040201060303" pitchFamily="2" charset="0"/>
                <a:cs typeface="Red Hat Display" panose="02010303040201060303" pitchFamily="2" charset="0"/>
              </a:rPr>
              <a:t>Werkplekonderzoek vanaf €470 </a:t>
            </a:r>
            <a:endParaRPr lang="nl-NL" sz="1050" b="1" dirty="0"/>
          </a:p>
          <a:p>
            <a:pPr marL="285750" lvl="0" indent="-285750">
              <a:buClr>
                <a:srgbClr val="D3B61C"/>
              </a:buClr>
              <a:buFont typeface="Wingdings" panose="05000000000000000000" pitchFamily="2" charset="2"/>
              <a:buChar char="ü"/>
            </a:pPr>
            <a:endParaRPr lang="nl-NL" sz="1400" dirty="0"/>
          </a:p>
          <a:p>
            <a:endParaRPr lang="nl-NL" sz="1400" b="1" dirty="0"/>
          </a:p>
        </p:txBody>
      </p:sp>
      <p:pic>
        <p:nvPicPr>
          <p:cNvPr id="3" name="Afbeelding 2"/>
          <p:cNvPicPr>
            <a:picLocks noChangeAspect="1"/>
          </p:cNvPicPr>
          <p:nvPr/>
        </p:nvPicPr>
        <p:blipFill rotWithShape="1">
          <a:blip r:embed="rId2"/>
          <a:srcRect l="7063"/>
          <a:stretch/>
        </p:blipFill>
        <p:spPr>
          <a:xfrm>
            <a:off x="-1" y="0"/>
            <a:ext cx="6205661" cy="6858000"/>
          </a:xfrm>
          <a:prstGeom prst="rect">
            <a:avLst/>
          </a:prstGeom>
        </p:spPr>
      </p:pic>
    </p:spTree>
    <p:extLst>
      <p:ext uri="{BB962C8B-B14F-4D97-AF65-F5344CB8AC3E}">
        <p14:creationId xmlns:p14="http://schemas.microsoft.com/office/powerpoint/2010/main" val="16599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43474" t="5664"/>
          <a:stretch/>
        </p:blipFill>
        <p:spPr>
          <a:xfrm>
            <a:off x="6043749" y="0"/>
            <a:ext cx="6148251" cy="6857999"/>
          </a:xfrm>
          <a:prstGeom prst="rect">
            <a:avLst/>
          </a:prstGeom>
        </p:spPr>
      </p:pic>
      <p:sp>
        <p:nvSpPr>
          <p:cNvPr id="4" name="Tekstvak 3"/>
          <p:cNvSpPr txBox="1"/>
          <p:nvPr/>
        </p:nvSpPr>
        <p:spPr>
          <a:xfrm>
            <a:off x="895738" y="765110"/>
            <a:ext cx="3825551" cy="523220"/>
          </a:xfrm>
          <a:prstGeom prst="rect">
            <a:avLst/>
          </a:prstGeom>
          <a:noFill/>
        </p:spPr>
        <p:txBody>
          <a:bodyPr wrap="square" rtlCol="0">
            <a:spAutoFit/>
          </a:bodyPr>
          <a:lstStyle/>
          <a:p>
            <a:r>
              <a:rPr lang="nl-NL" sz="2800" b="1" dirty="0">
                <a:solidFill>
                  <a:srgbClr val="004183"/>
                </a:solidFill>
                <a:latin typeface="Playfair Display" pitchFamily="2" charset="0"/>
              </a:rPr>
              <a:t>Bedrijfsfysiotherapie</a:t>
            </a:r>
          </a:p>
        </p:txBody>
      </p:sp>
      <p:sp>
        <p:nvSpPr>
          <p:cNvPr id="5" name="Tekstvak 4"/>
          <p:cNvSpPr txBox="1"/>
          <p:nvPr/>
        </p:nvSpPr>
        <p:spPr>
          <a:xfrm>
            <a:off x="1035697" y="1331101"/>
            <a:ext cx="3517641" cy="553998"/>
          </a:xfrm>
          <a:prstGeom prst="rect">
            <a:avLst/>
          </a:prstGeom>
          <a:noFill/>
        </p:spPr>
        <p:txBody>
          <a:bodyPr wrap="square" rtlCol="0">
            <a:spAutoFit/>
          </a:bodyPr>
          <a:lstStyle/>
          <a:p>
            <a:pPr lvl="0"/>
            <a:br>
              <a:rPr lang="nl-NL" sz="1600" dirty="0"/>
            </a:br>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6" name="Rechthoek 5"/>
          <p:cNvSpPr/>
          <p:nvPr/>
        </p:nvSpPr>
        <p:spPr>
          <a:xfrm>
            <a:off x="951397" y="1481766"/>
            <a:ext cx="3204754" cy="2677656"/>
          </a:xfrm>
          <a:prstGeom prst="rect">
            <a:avLst/>
          </a:prstGeom>
        </p:spPr>
        <p:txBody>
          <a:bodyPr wrap="square">
            <a:spAutoFit/>
          </a:bodyPr>
          <a:lstStyle/>
          <a:p>
            <a:pPr lvl="0"/>
            <a:r>
              <a:rPr lang="nl-NL" sz="1400" dirty="0"/>
              <a:t>Er kan op maat een traject gestart worden waarbij een werknemer begeleid gaat worden door de bedrijfsfysiotherapeut. </a:t>
            </a:r>
            <a:br>
              <a:rPr lang="nl-NL" sz="1400" dirty="0"/>
            </a:br>
            <a:r>
              <a:rPr lang="nl-NL" sz="1400" dirty="0"/>
              <a:t>Ook kan een werknemer een spreekuur aanvragen om vrijblijvend en anoniem vragen te stellen over gezond werken en advies inwinnen over de ergonomie. Dit is laagdrempelig en goed om de problemen in een beginstadium te ondervangen en erger te voorkomen.</a:t>
            </a:r>
          </a:p>
        </p:txBody>
      </p:sp>
      <p:sp>
        <p:nvSpPr>
          <p:cNvPr id="10" name="Tekstvak 9"/>
          <p:cNvSpPr txBox="1"/>
          <p:nvPr/>
        </p:nvSpPr>
        <p:spPr>
          <a:xfrm>
            <a:off x="895738" y="6205143"/>
            <a:ext cx="4369070" cy="261610"/>
          </a:xfrm>
          <a:prstGeom prst="rect">
            <a:avLst/>
          </a:prstGeom>
          <a:noFill/>
        </p:spPr>
        <p:txBody>
          <a:bodyPr wrap="square" rtlCol="0">
            <a:spAutoFit/>
          </a:bodyPr>
          <a:lstStyle/>
          <a:p>
            <a:r>
              <a:rPr lang="nl-NL" sz="1100" dirty="0"/>
              <a:t>Interesse in deze interventie? Contacteer </a:t>
            </a:r>
            <a:r>
              <a:rPr lang="nl-NL" sz="1100" dirty="0">
                <a:hlinkClick r:id="rId3"/>
              </a:rPr>
              <a:t>van Altena &amp; de Jongh</a:t>
            </a:r>
            <a:endParaRPr lang="nl-NL" sz="1100" dirty="0"/>
          </a:p>
        </p:txBody>
      </p:sp>
    </p:spTree>
    <p:extLst>
      <p:ext uri="{BB962C8B-B14F-4D97-AF65-F5344CB8AC3E}">
        <p14:creationId xmlns:p14="http://schemas.microsoft.com/office/powerpoint/2010/main" val="1035844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817141" y="1535575"/>
            <a:ext cx="4627659" cy="2862322"/>
          </a:xfrm>
          <a:prstGeom prst="rect">
            <a:avLst/>
          </a:prstGeom>
          <a:noFill/>
        </p:spPr>
        <p:txBody>
          <a:bodyPr wrap="square" rtlCol="0">
            <a:spAutoFit/>
          </a:bodyPr>
          <a:lstStyle/>
          <a:p>
            <a:r>
              <a:rPr lang="nl-NL" dirty="0"/>
              <a:t>In dit onderzoek wordt er in kaart gebracht welke passende “projecten, projectjes en klussen” tijdelijk beschikbaar gesteld kunnen worden aan re-integrerende medewerkers waarvoor het eigen werk op dat moment niet passend. Dit onderzoek behelsde een rondgang en een ad-hoc gesprek met diverse voorlieden en resulteerde in een lijst met passende klussen of taken.</a:t>
            </a:r>
          </a:p>
          <a:p>
            <a:endParaRPr lang="nl-NL" dirty="0"/>
          </a:p>
        </p:txBody>
      </p:sp>
      <p:sp>
        <p:nvSpPr>
          <p:cNvPr id="3" name="Tekstvak 2"/>
          <p:cNvSpPr txBox="1"/>
          <p:nvPr/>
        </p:nvSpPr>
        <p:spPr>
          <a:xfrm>
            <a:off x="5817141" y="414222"/>
            <a:ext cx="3825551" cy="954107"/>
          </a:xfrm>
          <a:prstGeom prst="rect">
            <a:avLst/>
          </a:prstGeom>
          <a:noFill/>
        </p:spPr>
        <p:txBody>
          <a:bodyPr wrap="square" rtlCol="0">
            <a:spAutoFit/>
          </a:bodyPr>
          <a:lstStyle/>
          <a:p>
            <a:r>
              <a:rPr lang="nl-NL" sz="2800" b="1" dirty="0">
                <a:solidFill>
                  <a:srgbClr val="004183"/>
                </a:solidFill>
                <a:latin typeface="Playfair Display" pitchFamily="2" charset="0"/>
              </a:rPr>
              <a:t>Onderzoek naar passend werk</a:t>
            </a:r>
          </a:p>
        </p:txBody>
      </p:sp>
      <p:sp>
        <p:nvSpPr>
          <p:cNvPr id="6" name="Tekstvak 5"/>
          <p:cNvSpPr txBox="1"/>
          <p:nvPr/>
        </p:nvSpPr>
        <p:spPr>
          <a:xfrm>
            <a:off x="5901847" y="5844924"/>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35561" r="11467"/>
          <a:stretch/>
        </p:blipFill>
        <p:spPr>
          <a:xfrm>
            <a:off x="0" y="0"/>
            <a:ext cx="5459506" cy="6858000"/>
          </a:xfrm>
          <a:prstGeom prst="rect">
            <a:avLst/>
          </a:prstGeom>
        </p:spPr>
      </p:pic>
    </p:spTree>
    <p:extLst>
      <p:ext uri="{BB962C8B-B14F-4D97-AF65-F5344CB8AC3E}">
        <p14:creationId xmlns:p14="http://schemas.microsoft.com/office/powerpoint/2010/main" val="216527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55699" y="551013"/>
            <a:ext cx="5157787" cy="823912"/>
          </a:xfrm>
        </p:spPr>
        <p:txBody>
          <a:bodyPr>
            <a:noAutofit/>
          </a:bodyPr>
          <a:lstStyle/>
          <a:p>
            <a:r>
              <a:rPr lang="nl-NL" sz="2800" dirty="0">
                <a:solidFill>
                  <a:srgbClr val="004183"/>
                </a:solidFill>
                <a:latin typeface="Playfair Display" pitchFamily="2" charset="0"/>
              </a:rPr>
              <a:t>Onderzoek fysieke belastbaarheid</a:t>
            </a:r>
          </a:p>
        </p:txBody>
      </p:sp>
      <p:sp>
        <p:nvSpPr>
          <p:cNvPr id="4" name="Tijdelijke aanduiding voor inhoud 3"/>
          <p:cNvSpPr>
            <a:spLocks noGrp="1"/>
          </p:cNvSpPr>
          <p:nvPr>
            <p:ph sz="half" idx="2"/>
          </p:nvPr>
        </p:nvSpPr>
        <p:spPr>
          <a:xfrm>
            <a:off x="755699" y="1733296"/>
            <a:ext cx="4520448" cy="3684588"/>
          </a:xfrm>
        </p:spPr>
        <p:txBody>
          <a:bodyPr>
            <a:normAutofit/>
          </a:bodyPr>
          <a:lstStyle/>
          <a:p>
            <a:pPr marL="0" lvl="0" indent="0">
              <a:buNone/>
            </a:pPr>
            <a:r>
              <a:rPr lang="nl-NL" sz="1600" dirty="0"/>
              <a:t>Aan de hand van gevalideerde meettechnieken (zoals NIOSH) wordt de fysieke belasting gemeten. Dit kan bijvoorbeeld ingezet worden als tilschool in een werkomgeving waar fysieke arbeid geleverd wordt. </a:t>
            </a:r>
          </a:p>
          <a:p>
            <a:pPr marL="0" lvl="0" indent="0">
              <a:buNone/>
            </a:pPr>
            <a:r>
              <a:rPr lang="nl-NL" sz="1600" dirty="0"/>
              <a:t>Door het inventariseren van de knelpunten kan er advies gegeven worden over diverse tiltechnieken, zithoudingen en werkhoudingen, die toe te passen zijn in praktijksituaties.</a:t>
            </a:r>
          </a:p>
        </p:txBody>
      </p:sp>
      <p:sp>
        <p:nvSpPr>
          <p:cNvPr id="5" name="Tekstvak 4"/>
          <p:cNvSpPr txBox="1"/>
          <p:nvPr/>
        </p:nvSpPr>
        <p:spPr>
          <a:xfrm>
            <a:off x="895738" y="6205143"/>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l="392" t="18301" r="30784" b="6274"/>
          <a:stretch/>
        </p:blipFill>
        <p:spPr>
          <a:xfrm>
            <a:off x="6562164" y="-2396743"/>
            <a:ext cx="5629836" cy="9254743"/>
          </a:xfrm>
          <a:prstGeom prst="rect">
            <a:avLst/>
          </a:prstGeom>
        </p:spPr>
      </p:pic>
    </p:spTree>
    <p:extLst>
      <p:ext uri="{BB962C8B-B14F-4D97-AF65-F5344CB8AC3E}">
        <p14:creationId xmlns:p14="http://schemas.microsoft.com/office/powerpoint/2010/main" val="2905732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 y="0"/>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6092891"/>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2439009" y="2475034"/>
            <a:ext cx="1408921" cy="461665"/>
          </a:xfrm>
          <a:prstGeom prst="rect">
            <a:avLst/>
          </a:prstGeom>
          <a:noFill/>
        </p:spPr>
        <p:txBody>
          <a:bodyPr wrap="square" rtlCol="0">
            <a:spAutoFit/>
          </a:bodyPr>
          <a:lstStyle/>
          <a:p>
            <a:r>
              <a:rPr lang="nl-NL" sz="2400" dirty="0">
                <a:solidFill>
                  <a:srgbClr val="004183"/>
                </a:solidFill>
              </a:rPr>
              <a:t>Mentaal</a:t>
            </a:r>
          </a:p>
        </p:txBody>
      </p:sp>
      <p:sp>
        <p:nvSpPr>
          <p:cNvPr id="5" name="Tekstvak 4"/>
          <p:cNvSpPr txBox="1"/>
          <p:nvPr/>
        </p:nvSpPr>
        <p:spPr>
          <a:xfrm>
            <a:off x="4947758" y="2456421"/>
            <a:ext cx="1125893" cy="830997"/>
          </a:xfrm>
          <a:prstGeom prst="rect">
            <a:avLst/>
          </a:prstGeom>
          <a:noFill/>
        </p:spPr>
        <p:txBody>
          <a:bodyPr wrap="square" rtlCol="0">
            <a:spAutoFit/>
          </a:bodyPr>
          <a:lstStyle/>
          <a:p>
            <a:r>
              <a:rPr lang="nl-NL" sz="2400" dirty="0">
                <a:solidFill>
                  <a:srgbClr val="004183"/>
                </a:solidFill>
              </a:rPr>
              <a:t>Fysiek</a:t>
            </a:r>
          </a:p>
          <a:p>
            <a:endParaRPr lang="nl-NL" sz="2400" dirty="0">
              <a:solidFill>
                <a:srgbClr val="004183"/>
              </a:solidFill>
              <a:latin typeface="+mj-lt"/>
            </a:endParaRPr>
          </a:p>
        </p:txBody>
      </p:sp>
      <p:sp>
        <p:nvSpPr>
          <p:cNvPr id="6" name="Tekstvak 5"/>
          <p:cNvSpPr txBox="1"/>
          <p:nvPr/>
        </p:nvSpPr>
        <p:spPr>
          <a:xfrm>
            <a:off x="3653913" y="2496404"/>
            <a:ext cx="2419738" cy="461665"/>
          </a:xfrm>
          <a:prstGeom prst="rect">
            <a:avLst/>
          </a:prstGeom>
          <a:noFill/>
        </p:spPr>
        <p:txBody>
          <a:bodyPr wrap="square" rtlCol="0">
            <a:spAutoFit/>
          </a:bodyPr>
          <a:lstStyle/>
          <a:p>
            <a:endParaRPr lang="nl-NL" sz="2400" dirty="0">
              <a:solidFill>
                <a:srgbClr val="004183"/>
              </a:solidFill>
              <a:latin typeface="+mj-lt"/>
            </a:endParaRPr>
          </a:p>
        </p:txBody>
      </p:sp>
      <p:sp>
        <p:nvSpPr>
          <p:cNvPr id="7" name="Tekstvak 6"/>
          <p:cNvSpPr txBox="1"/>
          <p:nvPr/>
        </p:nvSpPr>
        <p:spPr>
          <a:xfrm>
            <a:off x="6532954" y="2370417"/>
            <a:ext cx="1486676" cy="830997"/>
          </a:xfrm>
          <a:prstGeom prst="rect">
            <a:avLst/>
          </a:prstGeom>
          <a:noFill/>
        </p:spPr>
        <p:txBody>
          <a:bodyPr wrap="square" rtlCol="0">
            <a:spAutoFit/>
          </a:bodyPr>
          <a:lstStyle/>
          <a:p>
            <a:endParaRPr lang="nl-NL" sz="2400" dirty="0">
              <a:solidFill>
                <a:srgbClr val="004183"/>
              </a:solidFill>
              <a:latin typeface="+mj-lt"/>
            </a:endParaRPr>
          </a:p>
          <a:p>
            <a:endParaRPr lang="nl-NL" sz="2400" dirty="0">
              <a:solidFill>
                <a:srgbClr val="004183"/>
              </a:solidFill>
              <a:latin typeface="+mj-lt"/>
            </a:endParaRPr>
          </a:p>
        </p:txBody>
      </p:sp>
      <p:sp>
        <p:nvSpPr>
          <p:cNvPr id="13" name="Tekstvak 12"/>
          <p:cNvSpPr txBox="1"/>
          <p:nvPr/>
        </p:nvSpPr>
        <p:spPr>
          <a:xfrm>
            <a:off x="3561853" y="1342445"/>
            <a:ext cx="5798975" cy="769441"/>
          </a:xfrm>
          <a:prstGeom prst="rect">
            <a:avLst/>
          </a:prstGeom>
          <a:noFill/>
        </p:spPr>
        <p:txBody>
          <a:bodyPr wrap="square" rtlCol="0">
            <a:spAutoFit/>
          </a:bodyPr>
          <a:lstStyle/>
          <a:p>
            <a:r>
              <a:rPr lang="nl-NL" sz="4400" b="1" dirty="0">
                <a:solidFill>
                  <a:srgbClr val="004183"/>
                </a:solidFill>
                <a:latin typeface="+mj-lt"/>
              </a:rPr>
              <a:t>Onze interventies</a:t>
            </a:r>
          </a:p>
        </p:txBody>
      </p:sp>
      <p:sp>
        <p:nvSpPr>
          <p:cNvPr id="17" name="Tekstvak 16"/>
          <p:cNvSpPr txBox="1"/>
          <p:nvPr/>
        </p:nvSpPr>
        <p:spPr>
          <a:xfrm>
            <a:off x="2859825" y="2754973"/>
            <a:ext cx="951723" cy="707886"/>
          </a:xfrm>
          <a:prstGeom prst="rect">
            <a:avLst/>
          </a:prstGeom>
          <a:noFill/>
        </p:spPr>
        <p:txBody>
          <a:bodyPr wrap="square" rtlCol="0">
            <a:spAutoFit/>
          </a:bodyPr>
          <a:lstStyle/>
          <a:p>
            <a:r>
              <a:rPr lang="nl-NL" sz="4000" dirty="0">
                <a:solidFill>
                  <a:srgbClr val="004183"/>
                </a:solidFill>
                <a:latin typeface="+mj-lt"/>
              </a:rPr>
              <a:t>1</a:t>
            </a:r>
          </a:p>
        </p:txBody>
      </p:sp>
      <p:sp>
        <p:nvSpPr>
          <p:cNvPr id="19" name="Tekstvak 18"/>
          <p:cNvSpPr txBox="1"/>
          <p:nvPr/>
        </p:nvSpPr>
        <p:spPr>
          <a:xfrm>
            <a:off x="5210368" y="2715461"/>
            <a:ext cx="333794" cy="1323439"/>
          </a:xfrm>
          <a:prstGeom prst="rect">
            <a:avLst/>
          </a:prstGeom>
          <a:noFill/>
        </p:spPr>
        <p:txBody>
          <a:bodyPr wrap="square" rtlCol="0">
            <a:spAutoFit/>
          </a:bodyPr>
          <a:lstStyle/>
          <a:p>
            <a:r>
              <a:rPr lang="nl-NL" sz="4000" dirty="0">
                <a:solidFill>
                  <a:srgbClr val="004183"/>
                </a:solidFill>
                <a:latin typeface="+mj-lt"/>
              </a:rPr>
              <a:t>2</a:t>
            </a:r>
          </a:p>
          <a:p>
            <a:endParaRPr lang="nl-NL" sz="4000" dirty="0">
              <a:solidFill>
                <a:srgbClr val="004183"/>
              </a:solidFill>
              <a:latin typeface="+mj-lt"/>
            </a:endParaRPr>
          </a:p>
        </p:txBody>
      </p:sp>
      <p:sp>
        <p:nvSpPr>
          <p:cNvPr id="20" name="Tekstvak 19"/>
          <p:cNvSpPr txBox="1"/>
          <p:nvPr/>
        </p:nvSpPr>
        <p:spPr>
          <a:xfrm>
            <a:off x="4704226" y="2504897"/>
            <a:ext cx="590643" cy="1323439"/>
          </a:xfrm>
          <a:prstGeom prst="rect">
            <a:avLst/>
          </a:prstGeom>
          <a:noFill/>
        </p:spPr>
        <p:txBody>
          <a:bodyPr wrap="square" rtlCol="0">
            <a:spAutoFit/>
          </a:bodyPr>
          <a:lstStyle/>
          <a:p>
            <a:endParaRPr lang="nl-NL" sz="4000" dirty="0">
              <a:solidFill>
                <a:srgbClr val="004183"/>
              </a:solidFill>
              <a:latin typeface="+mj-lt"/>
            </a:endParaRPr>
          </a:p>
          <a:p>
            <a:endParaRPr lang="nl-NL" sz="4000" dirty="0">
              <a:solidFill>
                <a:srgbClr val="004183"/>
              </a:solidFill>
              <a:latin typeface="+mj-lt"/>
            </a:endParaRPr>
          </a:p>
        </p:txBody>
      </p:sp>
      <p:sp>
        <p:nvSpPr>
          <p:cNvPr id="21" name="Tekstvak 20"/>
          <p:cNvSpPr txBox="1"/>
          <p:nvPr/>
        </p:nvSpPr>
        <p:spPr>
          <a:xfrm>
            <a:off x="8426303" y="2739131"/>
            <a:ext cx="590643" cy="1323439"/>
          </a:xfrm>
          <a:prstGeom prst="rect">
            <a:avLst/>
          </a:prstGeom>
          <a:noFill/>
        </p:spPr>
        <p:txBody>
          <a:bodyPr wrap="square" rtlCol="0">
            <a:spAutoFit/>
          </a:bodyPr>
          <a:lstStyle/>
          <a:p>
            <a:endParaRPr lang="nl-NL" sz="4000" dirty="0">
              <a:solidFill>
                <a:srgbClr val="004183"/>
              </a:solidFill>
              <a:latin typeface="+mj-lt"/>
            </a:endParaRPr>
          </a:p>
          <a:p>
            <a:endParaRPr lang="nl-NL" sz="4000" dirty="0">
              <a:solidFill>
                <a:srgbClr val="004183"/>
              </a:solidFill>
              <a:latin typeface="+mj-lt"/>
            </a:endParaRPr>
          </a:p>
        </p:txBody>
      </p:sp>
      <p:sp>
        <p:nvSpPr>
          <p:cNvPr id="8" name="Tekstvak 7"/>
          <p:cNvSpPr txBox="1"/>
          <p:nvPr/>
        </p:nvSpPr>
        <p:spPr>
          <a:xfrm>
            <a:off x="1160890" y="3718103"/>
            <a:ext cx="10288988" cy="2308324"/>
          </a:xfrm>
          <a:prstGeom prst="rect">
            <a:avLst/>
          </a:prstGeom>
          <a:noFill/>
        </p:spPr>
        <p:txBody>
          <a:bodyPr wrap="square" rtlCol="0">
            <a:spAutoFit/>
          </a:bodyPr>
          <a:lstStyle/>
          <a:p>
            <a:pPr fontAlgn="base"/>
            <a:r>
              <a:rPr lang="nl-NL" sz="1400" dirty="0">
                <a:solidFill>
                  <a:schemeClr val="tx2"/>
                </a:solidFill>
              </a:rPr>
              <a:t>De providerboog van </a:t>
            </a:r>
            <a:r>
              <a:rPr lang="nl-NL" sz="1400" dirty="0" err="1">
                <a:solidFill>
                  <a:schemeClr val="tx2"/>
                </a:solidFill>
              </a:rPr>
              <a:t>van</a:t>
            </a:r>
            <a:r>
              <a:rPr lang="nl-NL" sz="1400" dirty="0">
                <a:solidFill>
                  <a:schemeClr val="tx2"/>
                </a:solidFill>
              </a:rPr>
              <a:t> Altena &amp; de Jongh bevat zorgvuldig geselecteerde, kwalitatief goede professionals waar we reeds een geruime tijd succesvol mee samenwerken.  </a:t>
            </a:r>
            <a:br>
              <a:rPr lang="nl-NL" sz="1400" dirty="0">
                <a:solidFill>
                  <a:schemeClr val="tx2"/>
                </a:solidFill>
              </a:rPr>
            </a:br>
            <a:r>
              <a:rPr lang="nl-NL" sz="1400" dirty="0">
                <a:solidFill>
                  <a:schemeClr val="tx2"/>
                </a:solidFill>
              </a:rPr>
              <a:t>Er kunnen verschillende soorten gezondheidsoplossingen geboden worden, onder andere op het gebied van mentale ondersteuning zoals het inzetten van gesprekken en coaching. Tevens worden interventies ingezet waarbij fysieke afspraken en/of ondersteuning plaatsvindt. Expertise op specifieke deskundigheid wordt geleverd door samenwerkingspartners, deze samenwerkingsverbanden worden toegelicht onder punt 3.  </a:t>
            </a:r>
            <a:br>
              <a:rPr lang="nl-NL" sz="1400" dirty="0">
                <a:solidFill>
                  <a:schemeClr val="tx2"/>
                </a:solidFill>
              </a:rPr>
            </a:br>
            <a:r>
              <a:rPr lang="nl-NL" sz="1400" dirty="0">
                <a:solidFill>
                  <a:schemeClr val="tx2"/>
                </a:solidFill>
              </a:rPr>
              <a:t> </a:t>
            </a:r>
          </a:p>
          <a:p>
            <a:pPr fontAlgn="base"/>
            <a:r>
              <a:rPr lang="nl-NL" sz="1400" dirty="0">
                <a:solidFill>
                  <a:schemeClr val="tx2"/>
                </a:solidFill>
              </a:rPr>
              <a:t>Middels het inzetten van snelle interventies kunnen we een bijdrage leveren om de duurzame inzetbaarheid van de medewerker te bevorderen.  </a:t>
            </a:r>
          </a:p>
          <a:p>
            <a:endParaRPr lang="nl-NL" dirty="0"/>
          </a:p>
        </p:txBody>
      </p:sp>
      <p:sp>
        <p:nvSpPr>
          <p:cNvPr id="15" name="Tekstvak 14"/>
          <p:cNvSpPr txBox="1"/>
          <p:nvPr/>
        </p:nvSpPr>
        <p:spPr>
          <a:xfrm>
            <a:off x="3806313" y="2648804"/>
            <a:ext cx="2419738" cy="461665"/>
          </a:xfrm>
          <a:prstGeom prst="rect">
            <a:avLst/>
          </a:prstGeom>
          <a:noFill/>
        </p:spPr>
        <p:txBody>
          <a:bodyPr wrap="square" rtlCol="0">
            <a:spAutoFit/>
          </a:bodyPr>
          <a:lstStyle/>
          <a:p>
            <a:endParaRPr lang="nl-NL" sz="2400" dirty="0">
              <a:solidFill>
                <a:srgbClr val="004183"/>
              </a:solidFill>
              <a:latin typeface="+mj-lt"/>
            </a:endParaRPr>
          </a:p>
        </p:txBody>
      </p:sp>
      <p:sp>
        <p:nvSpPr>
          <p:cNvPr id="10" name="Rechthoek 9"/>
          <p:cNvSpPr/>
          <p:nvPr/>
        </p:nvSpPr>
        <p:spPr>
          <a:xfrm>
            <a:off x="7364539" y="2475094"/>
            <a:ext cx="1468672" cy="461665"/>
          </a:xfrm>
          <a:prstGeom prst="rect">
            <a:avLst/>
          </a:prstGeom>
        </p:spPr>
        <p:txBody>
          <a:bodyPr wrap="none">
            <a:spAutoFit/>
          </a:bodyPr>
          <a:lstStyle/>
          <a:p>
            <a:r>
              <a:rPr lang="nl-NL" sz="2400" dirty="0">
                <a:solidFill>
                  <a:srgbClr val="004183"/>
                </a:solidFill>
              </a:rPr>
              <a:t>Expertise</a:t>
            </a:r>
          </a:p>
        </p:txBody>
      </p:sp>
      <p:sp>
        <p:nvSpPr>
          <p:cNvPr id="11" name="Rechthoek 10"/>
          <p:cNvSpPr/>
          <p:nvPr/>
        </p:nvSpPr>
        <p:spPr>
          <a:xfrm>
            <a:off x="7825795" y="2689872"/>
            <a:ext cx="421910" cy="707886"/>
          </a:xfrm>
          <a:prstGeom prst="rect">
            <a:avLst/>
          </a:prstGeom>
        </p:spPr>
        <p:txBody>
          <a:bodyPr wrap="none">
            <a:spAutoFit/>
          </a:bodyPr>
          <a:lstStyle/>
          <a:p>
            <a:r>
              <a:rPr lang="nl-NL" sz="4000" b="1" dirty="0">
                <a:solidFill>
                  <a:srgbClr val="004183"/>
                </a:solidFill>
                <a:latin typeface="+mj-lt"/>
              </a:rPr>
              <a:t>3</a:t>
            </a:r>
          </a:p>
        </p:txBody>
      </p:sp>
    </p:spTree>
    <p:extLst>
      <p:ext uri="{BB962C8B-B14F-4D97-AF65-F5344CB8AC3E}">
        <p14:creationId xmlns:p14="http://schemas.microsoft.com/office/powerpoint/2010/main" val="224448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004183"/>
                </a:solidFill>
                <a:latin typeface="Playfair Display" pitchFamily="2" charset="0"/>
              </a:rPr>
              <a:t>3. Expertise inzet van onze samenwerkingspartners</a:t>
            </a:r>
          </a:p>
        </p:txBody>
      </p:sp>
      <p:sp>
        <p:nvSpPr>
          <p:cNvPr id="4" name="Tijdelijke aanduiding voor tekst 3"/>
          <p:cNvSpPr>
            <a:spLocks noGrp="1"/>
          </p:cNvSpPr>
          <p:nvPr>
            <p:ph type="body" idx="1"/>
          </p:nvPr>
        </p:nvSpPr>
        <p:spPr/>
        <p:txBody>
          <a:bodyPr/>
          <a:lstStyle/>
          <a:p>
            <a:endParaRPr lang="nl-NL"/>
          </a:p>
        </p:txBody>
      </p:sp>
    </p:spTree>
    <p:extLst>
      <p:ext uri="{BB962C8B-B14F-4D97-AF65-F5344CB8AC3E}">
        <p14:creationId xmlns:p14="http://schemas.microsoft.com/office/powerpoint/2010/main" val="143435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7096513" y="507935"/>
            <a:ext cx="3825551" cy="1692771"/>
          </a:xfrm>
          <a:prstGeom prst="rect">
            <a:avLst/>
          </a:prstGeom>
          <a:noFill/>
        </p:spPr>
        <p:txBody>
          <a:bodyPr wrap="square" rtlCol="0">
            <a:spAutoFit/>
          </a:bodyPr>
          <a:lstStyle/>
          <a:p>
            <a:r>
              <a:rPr lang="nl-NL" sz="3200" b="1" dirty="0">
                <a:solidFill>
                  <a:srgbClr val="004183"/>
                </a:solidFill>
                <a:latin typeface="Playfair Display" pitchFamily="2" charset="0"/>
              </a:rPr>
              <a:t>Arbeidsdeskundig onderzoek</a:t>
            </a:r>
          </a:p>
          <a:p>
            <a:endParaRPr lang="nl-NL" sz="4000" b="1" dirty="0">
              <a:solidFill>
                <a:srgbClr val="004183"/>
              </a:solidFill>
              <a:latin typeface="Playfair Display" pitchFamily="2" charset="0"/>
            </a:endParaRPr>
          </a:p>
        </p:txBody>
      </p:sp>
      <p:sp>
        <p:nvSpPr>
          <p:cNvPr id="5" name="Tekstvak 4"/>
          <p:cNvSpPr txBox="1"/>
          <p:nvPr/>
        </p:nvSpPr>
        <p:spPr>
          <a:xfrm>
            <a:off x="895738" y="1558298"/>
            <a:ext cx="3517641" cy="553998"/>
          </a:xfrm>
          <a:prstGeom prst="rect">
            <a:avLst/>
          </a:prstGeom>
          <a:noFill/>
        </p:spPr>
        <p:txBody>
          <a:bodyPr wrap="square" rtlCol="0">
            <a:spAutoFit/>
          </a:bodyPr>
          <a:lstStyle/>
          <a:p>
            <a:pPr lvl="0"/>
            <a:br>
              <a:rPr lang="nl-NL" sz="1600" dirty="0"/>
            </a:br>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8" name="Rechthoek 7"/>
          <p:cNvSpPr/>
          <p:nvPr/>
        </p:nvSpPr>
        <p:spPr>
          <a:xfrm>
            <a:off x="7096513" y="1835297"/>
            <a:ext cx="4429125" cy="3293209"/>
          </a:xfrm>
          <a:prstGeom prst="rect">
            <a:avLst/>
          </a:prstGeom>
        </p:spPr>
        <p:txBody>
          <a:bodyPr wrap="square">
            <a:spAutoFit/>
          </a:bodyPr>
          <a:lstStyle/>
          <a:p>
            <a:pPr lvl="0"/>
            <a:r>
              <a:rPr lang="nl-NL" sz="1600" dirty="0"/>
              <a:t>Er wordt door een arbeidsdeskundige een advies gevormd over de re-integratie mogelijkheden van de werknemer. </a:t>
            </a:r>
          </a:p>
          <a:p>
            <a:pPr lvl="0"/>
            <a:endParaRPr lang="nl-NL" sz="1600" dirty="0"/>
          </a:p>
          <a:p>
            <a:pPr lvl="0"/>
            <a:r>
              <a:rPr lang="nl-NL" sz="1600" dirty="0"/>
              <a:t>Het AD onderzoek omvat een gesprek met de werkgever, gesprek met de werknemer, werkplekonderzoek en een afrondend gesprek met de werkgever/werknemer. De eindrapportage wordt met de werkgever en werknemer gedeeld. </a:t>
            </a:r>
          </a:p>
          <a:p>
            <a:pPr lvl="0"/>
            <a:endParaRPr lang="nl-NL" sz="1600" dirty="0"/>
          </a:p>
          <a:p>
            <a:pPr lvl="0"/>
            <a:r>
              <a:rPr lang="nl-NL" sz="1600" dirty="0"/>
              <a:t>Voor AD onderzoeken werken wij veelal samen met AM Re-integratie.</a:t>
            </a:r>
          </a:p>
        </p:txBody>
      </p:sp>
      <p:sp>
        <p:nvSpPr>
          <p:cNvPr id="9" name="Tekstvak 8"/>
          <p:cNvSpPr txBox="1"/>
          <p:nvPr/>
        </p:nvSpPr>
        <p:spPr>
          <a:xfrm>
            <a:off x="7096513" y="6277940"/>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l="41522"/>
          <a:stretch/>
        </p:blipFill>
        <p:spPr>
          <a:xfrm>
            <a:off x="0" y="0"/>
            <a:ext cx="6026946" cy="6858000"/>
          </a:xfrm>
          <a:prstGeom prst="rect">
            <a:avLst/>
          </a:prstGeom>
        </p:spPr>
      </p:pic>
    </p:spTree>
    <p:extLst>
      <p:ext uri="{BB962C8B-B14F-4D97-AF65-F5344CB8AC3E}">
        <p14:creationId xmlns:p14="http://schemas.microsoft.com/office/powerpoint/2010/main" val="97113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20450" y="679859"/>
            <a:ext cx="3984171" cy="523220"/>
          </a:xfrm>
          <a:prstGeom prst="rect">
            <a:avLst/>
          </a:prstGeom>
          <a:noFill/>
        </p:spPr>
        <p:txBody>
          <a:bodyPr wrap="square" rtlCol="0">
            <a:spAutoFit/>
          </a:bodyPr>
          <a:lstStyle/>
          <a:p>
            <a:r>
              <a:rPr lang="nl-NL" sz="2800" b="1" dirty="0">
                <a:solidFill>
                  <a:srgbClr val="004183"/>
                </a:solidFill>
                <a:latin typeface="Playfair Display" pitchFamily="2" charset="0"/>
              </a:rPr>
              <a:t>Mediation</a:t>
            </a:r>
          </a:p>
        </p:txBody>
      </p:sp>
      <p:sp>
        <p:nvSpPr>
          <p:cNvPr id="3" name="Rechthoek 2"/>
          <p:cNvSpPr/>
          <p:nvPr/>
        </p:nvSpPr>
        <p:spPr>
          <a:xfrm>
            <a:off x="720450" y="1493762"/>
            <a:ext cx="4257287" cy="2308324"/>
          </a:xfrm>
          <a:prstGeom prst="rect">
            <a:avLst/>
          </a:prstGeom>
        </p:spPr>
        <p:txBody>
          <a:bodyPr wrap="square">
            <a:spAutoFit/>
          </a:bodyPr>
          <a:lstStyle/>
          <a:p>
            <a:pPr lvl="0"/>
            <a:r>
              <a:rPr lang="nl-NL" sz="1600" dirty="0"/>
              <a:t>Mediation bij een arbeidsconflict kan snel en efficiënt een uitkomst bieden. Er wordt met de betrokken personen en/of partijen een oplossing gezocht die voor iedereen aanvaardbaar en zo goed mogelijk is. </a:t>
            </a:r>
          </a:p>
          <a:p>
            <a:pPr lvl="0"/>
            <a:endParaRPr lang="nl-NL" sz="1600" dirty="0"/>
          </a:p>
          <a:p>
            <a:pPr lvl="0"/>
            <a:r>
              <a:rPr lang="nl-NL" sz="1600" dirty="0"/>
              <a:t>Voor inzet van </a:t>
            </a:r>
            <a:r>
              <a:rPr lang="nl-NL" sz="1600" dirty="0" err="1"/>
              <a:t>mediation</a:t>
            </a:r>
            <a:r>
              <a:rPr lang="nl-NL" sz="1600" dirty="0"/>
              <a:t> verwijzen wij door naar onze samenwerkingspartner Professionele Mediators.</a:t>
            </a:r>
          </a:p>
        </p:txBody>
      </p:sp>
      <p:sp>
        <p:nvSpPr>
          <p:cNvPr id="4" name="Tekstvak 3"/>
          <p:cNvSpPr txBox="1"/>
          <p:nvPr/>
        </p:nvSpPr>
        <p:spPr>
          <a:xfrm>
            <a:off x="784061" y="6175898"/>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16976" r="19342"/>
          <a:stretch/>
        </p:blipFill>
        <p:spPr>
          <a:xfrm>
            <a:off x="5628640" y="0"/>
            <a:ext cx="6563360" cy="6858000"/>
          </a:xfrm>
          <a:prstGeom prst="rect">
            <a:avLst/>
          </a:prstGeom>
        </p:spPr>
      </p:pic>
    </p:spTree>
    <p:extLst>
      <p:ext uri="{BB962C8B-B14F-4D97-AF65-F5344CB8AC3E}">
        <p14:creationId xmlns:p14="http://schemas.microsoft.com/office/powerpoint/2010/main" val="196552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488923" y="401446"/>
            <a:ext cx="3825551" cy="523220"/>
          </a:xfrm>
          <a:prstGeom prst="rect">
            <a:avLst/>
          </a:prstGeom>
          <a:noFill/>
        </p:spPr>
        <p:txBody>
          <a:bodyPr wrap="square" rtlCol="0">
            <a:spAutoFit/>
          </a:bodyPr>
          <a:lstStyle/>
          <a:p>
            <a:r>
              <a:rPr lang="nl-NL" sz="2800" b="1" dirty="0">
                <a:solidFill>
                  <a:srgbClr val="004183"/>
                </a:solidFill>
                <a:latin typeface="Playfair Display" pitchFamily="2" charset="0"/>
              </a:rPr>
              <a:t>Stoppen met roken</a:t>
            </a:r>
          </a:p>
        </p:txBody>
      </p:sp>
      <p:sp>
        <p:nvSpPr>
          <p:cNvPr id="6" name="Tekstvak 5"/>
          <p:cNvSpPr txBox="1"/>
          <p:nvPr/>
        </p:nvSpPr>
        <p:spPr>
          <a:xfrm>
            <a:off x="6555598" y="1171032"/>
            <a:ext cx="4382277" cy="338554"/>
          </a:xfrm>
          <a:prstGeom prst="rect">
            <a:avLst/>
          </a:prstGeom>
          <a:noFill/>
        </p:spPr>
        <p:txBody>
          <a:bodyPr wrap="square" rtlCol="0">
            <a:spAutoFit/>
          </a:bodyPr>
          <a:lstStyle/>
          <a:p>
            <a:r>
              <a:rPr lang="nl-NL" sz="1600" b="1" dirty="0"/>
              <a:t>Individuele stoppen met roken coaching</a:t>
            </a:r>
          </a:p>
        </p:txBody>
      </p:sp>
      <p:sp>
        <p:nvSpPr>
          <p:cNvPr id="3" name="Rechthoek 2"/>
          <p:cNvSpPr/>
          <p:nvPr/>
        </p:nvSpPr>
        <p:spPr>
          <a:xfrm>
            <a:off x="6555598" y="1504951"/>
            <a:ext cx="5463682" cy="1815882"/>
          </a:xfrm>
          <a:prstGeom prst="rect">
            <a:avLst/>
          </a:prstGeom>
        </p:spPr>
        <p:txBody>
          <a:bodyPr wrap="square">
            <a:spAutoFit/>
          </a:bodyPr>
          <a:lstStyle/>
          <a:p>
            <a:pPr lvl="0"/>
            <a:r>
              <a:rPr lang="nl-NL" sz="1600" dirty="0"/>
              <a:t>Onze samenwerkingspartner </a:t>
            </a:r>
            <a:r>
              <a:rPr lang="nl-NL" sz="1600" dirty="0" err="1"/>
              <a:t>MediPro</a:t>
            </a:r>
            <a:r>
              <a:rPr lang="nl-NL" sz="1600" dirty="0"/>
              <a:t> biedt hulp bij stoppen met roken. De gecertificeerde coaches begeleiden persoonlijk of telefonisch tijdens het stopproces. </a:t>
            </a:r>
          </a:p>
          <a:p>
            <a:pPr lvl="0"/>
            <a:endParaRPr lang="nl-NL" sz="1600" dirty="0"/>
          </a:p>
          <a:p>
            <a:pPr lvl="0"/>
            <a:r>
              <a:rPr lang="nl-NL" sz="1600" dirty="0"/>
              <a:t>Begeleiding van </a:t>
            </a:r>
            <a:r>
              <a:rPr lang="nl-NL" sz="1600" dirty="0" err="1"/>
              <a:t>MediPro</a:t>
            </a:r>
            <a:r>
              <a:rPr lang="nl-NL" sz="1600" dirty="0"/>
              <a:t> wordt één keer per kalenderjaar vergoed door de zorgverzekeraar. </a:t>
            </a:r>
          </a:p>
        </p:txBody>
      </p:sp>
      <p:sp>
        <p:nvSpPr>
          <p:cNvPr id="8" name="Tekstvak 7"/>
          <p:cNvSpPr txBox="1"/>
          <p:nvPr/>
        </p:nvSpPr>
        <p:spPr>
          <a:xfrm>
            <a:off x="6555598" y="3531138"/>
            <a:ext cx="4382277" cy="338554"/>
          </a:xfrm>
          <a:prstGeom prst="rect">
            <a:avLst/>
          </a:prstGeom>
          <a:noFill/>
        </p:spPr>
        <p:txBody>
          <a:bodyPr wrap="square" rtlCol="0">
            <a:spAutoFit/>
          </a:bodyPr>
          <a:lstStyle/>
          <a:p>
            <a:r>
              <a:rPr lang="nl-NL" sz="1600" b="1" dirty="0"/>
              <a:t>Zakelijk programma stoppen met roken</a:t>
            </a:r>
          </a:p>
        </p:txBody>
      </p:sp>
      <p:sp>
        <p:nvSpPr>
          <p:cNvPr id="9" name="Rechthoek 8"/>
          <p:cNvSpPr/>
          <p:nvPr/>
        </p:nvSpPr>
        <p:spPr>
          <a:xfrm>
            <a:off x="6555598" y="3869095"/>
            <a:ext cx="5118241" cy="2800767"/>
          </a:xfrm>
          <a:prstGeom prst="rect">
            <a:avLst/>
          </a:prstGeom>
        </p:spPr>
        <p:txBody>
          <a:bodyPr wrap="square">
            <a:spAutoFit/>
          </a:bodyPr>
          <a:lstStyle/>
          <a:p>
            <a:pPr lvl="0"/>
            <a:r>
              <a:rPr lang="nl-NL" sz="1600" dirty="0" err="1"/>
              <a:t>Medipro</a:t>
            </a:r>
            <a:r>
              <a:rPr lang="nl-NL" sz="1600" dirty="0"/>
              <a:t> biedt programma’s (informatiebijeenkomsten, groepstraining, individuele begeleiding) aan om werknemers te helpen naar een rookvrije toekomst. </a:t>
            </a:r>
          </a:p>
          <a:p>
            <a:pPr lvl="0"/>
            <a:endParaRPr lang="nl-NL" sz="1600" dirty="0"/>
          </a:p>
          <a:p>
            <a:pPr lvl="0"/>
            <a:r>
              <a:rPr lang="nl-NL" sz="1600" dirty="0"/>
              <a:t>Er wordt een methode gehanteerd waarvan de resultaten wetenschappelijk bewezen zijn en die daadwerkelijk een oplossing biedt voor zowel de fysieke als de mentale kant van de verslaving. </a:t>
            </a:r>
          </a:p>
          <a:p>
            <a:pPr lvl="0"/>
            <a:endParaRPr lang="nl-NL" sz="1600" dirty="0"/>
          </a:p>
          <a:p>
            <a:pPr lvl="0"/>
            <a:endParaRPr lang="nl-NL" sz="1600" dirty="0"/>
          </a:p>
        </p:txBody>
      </p:sp>
      <p:sp>
        <p:nvSpPr>
          <p:cNvPr id="10" name="Tekstvak 9"/>
          <p:cNvSpPr txBox="1"/>
          <p:nvPr/>
        </p:nvSpPr>
        <p:spPr>
          <a:xfrm>
            <a:off x="6568805" y="6201013"/>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 y="0"/>
            <a:ext cx="6858000" cy="6858000"/>
          </a:xfrm>
          <a:prstGeom prst="rect">
            <a:avLst/>
          </a:prstGeom>
        </p:spPr>
      </p:pic>
    </p:spTree>
    <p:extLst>
      <p:ext uri="{BB962C8B-B14F-4D97-AF65-F5344CB8AC3E}">
        <p14:creationId xmlns:p14="http://schemas.microsoft.com/office/powerpoint/2010/main" val="3392510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79810" y="710339"/>
            <a:ext cx="3984171" cy="523220"/>
          </a:xfrm>
          <a:prstGeom prst="rect">
            <a:avLst/>
          </a:prstGeom>
          <a:noFill/>
        </p:spPr>
        <p:txBody>
          <a:bodyPr wrap="square" rtlCol="0">
            <a:spAutoFit/>
          </a:bodyPr>
          <a:lstStyle/>
          <a:p>
            <a:r>
              <a:rPr lang="nl-NL" sz="2800" b="1" dirty="0">
                <a:solidFill>
                  <a:srgbClr val="004183"/>
                </a:solidFill>
                <a:latin typeface="Playfair Display" pitchFamily="2" charset="0"/>
              </a:rPr>
              <a:t>ADM-problematiek</a:t>
            </a:r>
          </a:p>
        </p:txBody>
      </p:sp>
      <p:sp>
        <p:nvSpPr>
          <p:cNvPr id="3" name="Rechthoek 2"/>
          <p:cNvSpPr/>
          <p:nvPr/>
        </p:nvSpPr>
        <p:spPr>
          <a:xfrm>
            <a:off x="679810" y="1524242"/>
            <a:ext cx="4798441" cy="4524315"/>
          </a:xfrm>
          <a:prstGeom prst="rect">
            <a:avLst/>
          </a:prstGeom>
        </p:spPr>
        <p:txBody>
          <a:bodyPr wrap="square">
            <a:spAutoFit/>
          </a:bodyPr>
          <a:lstStyle/>
          <a:p>
            <a:pPr lvl="0"/>
            <a:r>
              <a:rPr lang="nl-NL" sz="1600" dirty="0"/>
              <a:t>In geval van problematiek voortkomend uit alcohol-, drugs- of medicijngebruik verwijzen wij door naar een gespecialiseerde partner die interventies in kunnen zetten op verschillende niveaus. </a:t>
            </a:r>
          </a:p>
          <a:p>
            <a:pPr lvl="0"/>
            <a:endParaRPr lang="nl-NL" sz="1600" dirty="0"/>
          </a:p>
          <a:p>
            <a:pPr lvl="0"/>
            <a:r>
              <a:rPr lang="nl-NL" sz="1600" dirty="0"/>
              <a:t>Onze samenwerkingspartner is gespecialiseerd in het uitvoeren van o.a. testen op de werkvloer, beleid helpen opstellen rondom ADM en zij verzorgen voorlichting. De voorlichting wordt vooral gedaan met het oog op signaalherkenning en hoe hierop in te spelen. </a:t>
            </a:r>
          </a:p>
          <a:p>
            <a:pPr lvl="0"/>
            <a:endParaRPr lang="nl-NL" sz="1600" dirty="0"/>
          </a:p>
          <a:p>
            <a:pPr lvl="0"/>
            <a:r>
              <a:rPr lang="nl-NL" sz="1600" dirty="0"/>
              <a:t>Ook wordt er in geval van doseringsproblematiek dat problemen voor de omgeving met zich meebrengt begeleiding ingezet. De USP van deze partner is dat het team uit enkel ervaringsdeskundigen bestaat. </a:t>
            </a:r>
          </a:p>
        </p:txBody>
      </p:sp>
      <p:sp>
        <p:nvSpPr>
          <p:cNvPr id="4" name="Tekstvak 3"/>
          <p:cNvSpPr txBox="1"/>
          <p:nvPr/>
        </p:nvSpPr>
        <p:spPr>
          <a:xfrm>
            <a:off x="743421" y="6206378"/>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2198" r="34414"/>
          <a:stretch/>
        </p:blipFill>
        <p:spPr>
          <a:xfrm>
            <a:off x="5671291" y="0"/>
            <a:ext cx="6520709" cy="6858000"/>
          </a:xfrm>
          <a:prstGeom prst="rect">
            <a:avLst/>
          </a:prstGeom>
        </p:spPr>
      </p:pic>
    </p:spTree>
    <p:extLst>
      <p:ext uri="{BB962C8B-B14F-4D97-AF65-F5344CB8AC3E}">
        <p14:creationId xmlns:p14="http://schemas.microsoft.com/office/powerpoint/2010/main" val="161334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 y="0"/>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6092891"/>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0"/>
            <a:ext cx="800100"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11391901" y="0"/>
            <a:ext cx="800100"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766886" y="1152525"/>
            <a:ext cx="8001000" cy="707886"/>
          </a:xfrm>
          <a:prstGeom prst="rect">
            <a:avLst/>
          </a:prstGeom>
          <a:noFill/>
        </p:spPr>
        <p:txBody>
          <a:bodyPr wrap="square" rtlCol="0">
            <a:spAutoFit/>
          </a:bodyPr>
          <a:lstStyle/>
          <a:p>
            <a:r>
              <a:rPr lang="nl-NL" sz="4000" b="1" dirty="0">
                <a:solidFill>
                  <a:srgbClr val="004183"/>
                </a:solidFill>
                <a:latin typeface="+mj-lt"/>
              </a:rPr>
              <a:t>De professional vertelt:</a:t>
            </a:r>
          </a:p>
        </p:txBody>
      </p:sp>
      <p:sp>
        <p:nvSpPr>
          <p:cNvPr id="10" name="Tekstvak 9"/>
          <p:cNvSpPr txBox="1"/>
          <p:nvPr/>
        </p:nvSpPr>
        <p:spPr>
          <a:xfrm>
            <a:off x="1766886" y="1929937"/>
            <a:ext cx="8658225" cy="4093428"/>
          </a:xfrm>
          <a:prstGeom prst="rect">
            <a:avLst/>
          </a:prstGeom>
          <a:noFill/>
        </p:spPr>
        <p:txBody>
          <a:bodyPr wrap="square" rtlCol="0">
            <a:spAutoFit/>
          </a:bodyPr>
          <a:lstStyle/>
          <a:p>
            <a:r>
              <a:rPr lang="nl-NL" sz="1600" b="1" dirty="0"/>
              <a:t>Vitaliteitscoach Anouk Kroone</a:t>
            </a:r>
            <a:br>
              <a:rPr lang="nl-NL" sz="1600" b="1" dirty="0"/>
            </a:br>
            <a:endParaRPr lang="nl-NL" sz="1600" b="1" dirty="0"/>
          </a:p>
          <a:p>
            <a:r>
              <a:rPr lang="nl-NL" sz="1400" dirty="0"/>
              <a:t>“Onlangs heb ik een werknemer van een bedrijf gecoacht met stressklachten. De werknemer startte haar werkdag met weinig energie en kwam dagelijks vermoeid thuis, ze ervaarde weinig plezier meer in haar werk. We hebben uitgezocht wat ze werkelijk belangrijk vindt in haar leven, waar ze energie van krijgt en waar haar grenzen liggen, zowel in haar privéleven als in haar werk. </a:t>
            </a:r>
          </a:p>
          <a:p>
            <a:endParaRPr lang="nl-NL" sz="1400" dirty="0"/>
          </a:p>
          <a:p>
            <a:r>
              <a:rPr lang="nl-NL" sz="1400" dirty="0"/>
              <a:t>Ze kwam er geleidelijk achter dat ze heel veel dingen deed, omdat ze dat zichzelf eigen had gemaakt of omdat ze het zichzelf oplegde. Ze zat vast in een patroon in een vicieuze cirkel zonder zich af te vragen of ze nog enige voldoening ervoer in haar werk. Deze werknemer ging gebukt onder haar verantwoordelijkheden die ze zich grotendeels zelf oplegde en ze had het gevoel dat ze weinig controle had over haar leven, ‘nee’ zeggen vond ze heel lastig. </a:t>
            </a:r>
          </a:p>
          <a:p>
            <a:endParaRPr lang="nl-NL" sz="1400" dirty="0"/>
          </a:p>
          <a:p>
            <a:r>
              <a:rPr lang="nl-NL" sz="1400" dirty="0"/>
              <a:t>Deze werknemer heeft met deze inzichten verantwoording genomen en stap voor stap is ze steeds dichterbij de persoon gekomen die ze graag wil zijn en die weer plezier en energie uit het leven haalt.   </a:t>
            </a:r>
          </a:p>
          <a:p>
            <a:r>
              <a:rPr lang="nl-NL" sz="1400" dirty="0"/>
              <a:t>Het is mooi en dankbaar om te zien dat na een coachtraject deze werknemer haar autonomie weer heeft gevonden en met veel meer energie, kracht en plezier haar leven ervaart zowel thuis als op haar werk.“</a:t>
            </a:r>
          </a:p>
          <a:p>
            <a:endParaRPr lang="nl-NL" dirty="0"/>
          </a:p>
        </p:txBody>
      </p:sp>
    </p:spTree>
    <p:extLst>
      <p:ext uri="{BB962C8B-B14F-4D97-AF65-F5344CB8AC3E}">
        <p14:creationId xmlns:p14="http://schemas.microsoft.com/office/powerpoint/2010/main" val="3991909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 y="0"/>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6092891"/>
            <a:ext cx="12192001" cy="765109"/>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0"/>
            <a:ext cx="800100"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11391901" y="0"/>
            <a:ext cx="800100"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766886" y="1222051"/>
            <a:ext cx="8001000" cy="707886"/>
          </a:xfrm>
          <a:prstGeom prst="rect">
            <a:avLst/>
          </a:prstGeom>
          <a:noFill/>
        </p:spPr>
        <p:txBody>
          <a:bodyPr wrap="square" rtlCol="0">
            <a:spAutoFit/>
          </a:bodyPr>
          <a:lstStyle/>
          <a:p>
            <a:r>
              <a:rPr lang="nl-NL" sz="4000" b="1" dirty="0">
                <a:solidFill>
                  <a:srgbClr val="004183"/>
                </a:solidFill>
                <a:latin typeface="+mj-lt"/>
              </a:rPr>
              <a:t>De professional vertelt:</a:t>
            </a:r>
          </a:p>
        </p:txBody>
      </p:sp>
      <p:sp>
        <p:nvSpPr>
          <p:cNvPr id="10" name="Tekstvak 9"/>
          <p:cNvSpPr txBox="1"/>
          <p:nvPr/>
        </p:nvSpPr>
        <p:spPr>
          <a:xfrm>
            <a:off x="1766886" y="1929937"/>
            <a:ext cx="8658225" cy="3877985"/>
          </a:xfrm>
          <a:prstGeom prst="rect">
            <a:avLst/>
          </a:prstGeom>
          <a:noFill/>
        </p:spPr>
        <p:txBody>
          <a:bodyPr wrap="square" rtlCol="0">
            <a:spAutoFit/>
          </a:bodyPr>
          <a:lstStyle/>
          <a:p>
            <a:r>
              <a:rPr lang="nl-NL" sz="1600" b="1" dirty="0"/>
              <a:t>Bedrijfsfysiotherapeut Michel Regoor</a:t>
            </a:r>
            <a:br>
              <a:rPr lang="nl-NL" sz="1600" b="1" dirty="0"/>
            </a:br>
            <a:endParaRPr lang="nl-NL" sz="1600" b="1" dirty="0"/>
          </a:p>
          <a:p>
            <a:r>
              <a:rPr lang="nl-NL" sz="1400" dirty="0"/>
              <a:t>“Een groot bouwbedrijf wilde naar aanleiding van de RI&amp;E meer voorlichting verstrekken aan hun medewerkers over fysieke belasting.  </a:t>
            </a:r>
          </a:p>
          <a:p>
            <a:r>
              <a:rPr lang="nl-NL" sz="1400" dirty="0"/>
              <a:t> </a:t>
            </a:r>
          </a:p>
          <a:p>
            <a:r>
              <a:rPr lang="nl-NL" sz="1400" dirty="0"/>
              <a:t>De training werd zeer positief ontvangen door werknemers en management. De training gaat deels over technieken om bijvoorbeeld beter te tillen, maar is vooral gericht op bewustwording van de bronnen van fysieke belasting. In dat kader brengen we in zo'n training ook gezamenlijk knelpunten in kaart. Wat hierbij opviel was dat veel van die knelpunten buiten de invloedsfeer van de werklieden viel, maar juist in de organisatie vooraf lag.</a:t>
            </a:r>
          </a:p>
          <a:p>
            <a:r>
              <a:rPr lang="nl-NL" sz="1400" dirty="0"/>
              <a:t> </a:t>
            </a:r>
          </a:p>
          <a:p>
            <a:r>
              <a:rPr lang="nl-NL" sz="1400" dirty="0"/>
              <a:t>Daarom hebben we in een aanvullende workshop met 'het kantoor" (planners, inkopers, bouwkundigen etc.) een workshop gehouden waarbij we hebben onderzocht op welke punten zij invloed hadden op de fysieke belasting van de werklieden. Dit was voor velen een eyeopener en bood preventief veel meer kansen dan de aanpak op de bouwplaats, waar budgetten en tijdsplanning krap zijn. Het leuke is dat deze manier van kijken zowel fysieke belasting kan verlagen, maar ook kwaliteit en productiviteit kan verhogen.”</a:t>
            </a:r>
          </a:p>
          <a:p>
            <a:endParaRPr lang="nl-NL" dirty="0"/>
          </a:p>
        </p:txBody>
      </p:sp>
    </p:spTree>
    <p:extLst>
      <p:ext uri="{BB962C8B-B14F-4D97-AF65-F5344CB8AC3E}">
        <p14:creationId xmlns:p14="http://schemas.microsoft.com/office/powerpoint/2010/main" val="151645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78971" y="0"/>
            <a:ext cx="12009120" cy="6858000"/>
          </a:xfrm>
          <a:prstGeom prst="rect">
            <a:avLst/>
          </a:prstGeom>
          <a:solidFill>
            <a:srgbClr val="D4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95143" y="1794460"/>
            <a:ext cx="3937520" cy="1569660"/>
          </a:xfrm>
          <a:prstGeom prst="rect">
            <a:avLst/>
          </a:prstGeom>
          <a:noFill/>
        </p:spPr>
        <p:txBody>
          <a:bodyPr wrap="square" rtlCol="0">
            <a:spAutoFit/>
          </a:bodyPr>
          <a:lstStyle/>
          <a:p>
            <a:r>
              <a:rPr lang="nl-NL" sz="3200" b="1" dirty="0">
                <a:solidFill>
                  <a:srgbClr val="004183"/>
                </a:solidFill>
                <a:latin typeface="Playfair Display" pitchFamily="2" charset="0"/>
              </a:rPr>
              <a:t>Interesse in het inzetten van een interventie? </a:t>
            </a:r>
          </a:p>
        </p:txBody>
      </p:sp>
      <p:sp>
        <p:nvSpPr>
          <p:cNvPr id="7" name="Tekstvak 6"/>
          <p:cNvSpPr txBox="1"/>
          <p:nvPr/>
        </p:nvSpPr>
        <p:spPr>
          <a:xfrm>
            <a:off x="495143" y="527898"/>
            <a:ext cx="3257006" cy="369332"/>
          </a:xfrm>
          <a:prstGeom prst="rect">
            <a:avLst/>
          </a:prstGeom>
          <a:noFill/>
        </p:spPr>
        <p:txBody>
          <a:bodyPr wrap="square" rtlCol="0">
            <a:spAutoFit/>
          </a:bodyPr>
          <a:lstStyle/>
          <a:p>
            <a:r>
              <a:rPr lang="nl-NL" dirty="0">
                <a:solidFill>
                  <a:srgbClr val="004183"/>
                </a:solidFill>
                <a:latin typeface="Red Hat Display ExtraBold" panose="02010303040201060303" pitchFamily="2" charset="0"/>
                <a:ea typeface="Red Hat Display ExtraBold" panose="02010303040201060303" pitchFamily="2" charset="0"/>
                <a:cs typeface="Red Hat Display ExtraBold" panose="02010303040201060303" pitchFamily="2" charset="0"/>
              </a:rPr>
              <a:t>Van Altena &amp; De Jongh</a:t>
            </a:r>
          </a:p>
        </p:txBody>
      </p:sp>
      <p:sp>
        <p:nvSpPr>
          <p:cNvPr id="8" name="Tekstvak 7"/>
          <p:cNvSpPr txBox="1"/>
          <p:nvPr/>
        </p:nvSpPr>
        <p:spPr>
          <a:xfrm>
            <a:off x="495143" y="4753793"/>
            <a:ext cx="4554583" cy="830997"/>
          </a:xfrm>
          <a:prstGeom prst="rect">
            <a:avLst/>
          </a:prstGeom>
          <a:noFill/>
        </p:spPr>
        <p:txBody>
          <a:bodyPr wrap="square" rtlCol="0">
            <a:spAutoFit/>
          </a:bodyPr>
          <a:lstStyle/>
          <a:p>
            <a:r>
              <a:rPr lang="nl-NL" sz="1600" dirty="0">
                <a:latin typeface="Red Hat Display" panose="02010303040201060303" pitchFamily="2" charset="0"/>
                <a:ea typeface="Red Hat Display" panose="02010303040201060303" pitchFamily="2" charset="0"/>
                <a:cs typeface="Red Hat Display" panose="02010303040201060303" pitchFamily="2" charset="0"/>
              </a:rPr>
              <a:t>E-mail: </a:t>
            </a:r>
            <a:r>
              <a:rPr lang="nl-NL" sz="1600" dirty="0">
                <a:latin typeface="Red Hat Display" panose="02010303040201060303" pitchFamily="2" charset="0"/>
                <a:ea typeface="Red Hat Display" panose="02010303040201060303" pitchFamily="2" charset="0"/>
                <a:cs typeface="Red Hat Display" panose="02010303040201060303" pitchFamily="2" charset="0"/>
                <a:hlinkClick r:id="rId2"/>
              </a:rPr>
              <a:t>interventies@vanaltenadejongh.nl</a:t>
            </a:r>
            <a:br>
              <a:rPr lang="nl-NL" sz="1600" dirty="0">
                <a:latin typeface="Red Hat Display" panose="02010303040201060303" pitchFamily="2" charset="0"/>
                <a:ea typeface="Red Hat Display" panose="02010303040201060303" pitchFamily="2" charset="0"/>
                <a:cs typeface="Red Hat Display" panose="02010303040201060303" pitchFamily="2" charset="0"/>
              </a:rPr>
            </a:br>
            <a:br>
              <a:rPr lang="nl-NL" sz="1600" dirty="0">
                <a:latin typeface="Red Hat Display" panose="02010303040201060303" pitchFamily="2" charset="0"/>
                <a:ea typeface="Red Hat Display" panose="02010303040201060303" pitchFamily="2" charset="0"/>
                <a:cs typeface="Red Hat Display" panose="02010303040201060303" pitchFamily="2" charset="0"/>
              </a:rPr>
            </a:br>
            <a:endParaRPr lang="nl-NL" sz="1600" dirty="0">
              <a:latin typeface="Red Hat Display" panose="02010303040201060303" pitchFamily="2" charset="0"/>
              <a:ea typeface="Red Hat Display" panose="02010303040201060303" pitchFamily="2" charset="0"/>
              <a:cs typeface="Red Hat Display" panose="02010303040201060303" pitchFamily="2" charset="0"/>
            </a:endParaRPr>
          </a:p>
        </p:txBody>
      </p:sp>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l="12644" r="19119"/>
          <a:stretch/>
        </p:blipFill>
        <p:spPr>
          <a:xfrm>
            <a:off x="5822303" y="0"/>
            <a:ext cx="7019650" cy="6858000"/>
          </a:xfrm>
          <a:prstGeom prst="rect">
            <a:avLst/>
          </a:prstGeom>
        </p:spPr>
      </p:pic>
    </p:spTree>
    <p:extLst>
      <p:ext uri="{BB962C8B-B14F-4D97-AF65-F5344CB8AC3E}">
        <p14:creationId xmlns:p14="http://schemas.microsoft.com/office/powerpoint/2010/main" val="64847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729637" y="541503"/>
            <a:ext cx="8965132" cy="707886"/>
          </a:xfrm>
          <a:prstGeom prst="rect">
            <a:avLst/>
          </a:prstGeom>
          <a:noFill/>
        </p:spPr>
        <p:txBody>
          <a:bodyPr wrap="square" rtlCol="0">
            <a:spAutoFit/>
          </a:bodyPr>
          <a:lstStyle/>
          <a:p>
            <a:r>
              <a:rPr lang="nl-NL" sz="4000" b="1" dirty="0">
                <a:solidFill>
                  <a:srgbClr val="004183"/>
                </a:solidFill>
                <a:latin typeface="+mj-lt"/>
              </a:rPr>
              <a:t>Interventie overzicht</a:t>
            </a:r>
          </a:p>
        </p:txBody>
      </p:sp>
      <p:graphicFrame>
        <p:nvGraphicFramePr>
          <p:cNvPr id="6" name="Tabel 5"/>
          <p:cNvGraphicFramePr>
            <a:graphicFrameLocks noGrp="1"/>
          </p:cNvGraphicFramePr>
          <p:nvPr>
            <p:extLst>
              <p:ext uri="{D42A27DB-BD31-4B8C-83A1-F6EECF244321}">
                <p14:modId xmlns:p14="http://schemas.microsoft.com/office/powerpoint/2010/main" val="2230072882"/>
              </p:ext>
            </p:extLst>
          </p:nvPr>
        </p:nvGraphicFramePr>
        <p:xfrm>
          <a:off x="844056" y="1796747"/>
          <a:ext cx="10263215" cy="4371015"/>
        </p:xfrm>
        <a:graphic>
          <a:graphicData uri="http://schemas.openxmlformats.org/drawingml/2006/table">
            <a:tbl>
              <a:tblPr firstRow="1" bandRow="1">
                <a:tableStyleId>{5C22544A-7EE6-4342-B048-85BDC9FD1C3A}</a:tableStyleId>
              </a:tblPr>
              <a:tblGrid>
                <a:gridCol w="3155084">
                  <a:extLst>
                    <a:ext uri="{9D8B030D-6E8A-4147-A177-3AD203B41FA5}">
                      <a16:colId xmlns:a16="http://schemas.microsoft.com/office/drawing/2014/main" val="3250228989"/>
                    </a:ext>
                  </a:extLst>
                </a:gridCol>
                <a:gridCol w="3559193">
                  <a:extLst>
                    <a:ext uri="{9D8B030D-6E8A-4147-A177-3AD203B41FA5}">
                      <a16:colId xmlns:a16="http://schemas.microsoft.com/office/drawing/2014/main" val="418599405"/>
                    </a:ext>
                  </a:extLst>
                </a:gridCol>
                <a:gridCol w="3548938">
                  <a:extLst>
                    <a:ext uri="{9D8B030D-6E8A-4147-A177-3AD203B41FA5}">
                      <a16:colId xmlns:a16="http://schemas.microsoft.com/office/drawing/2014/main" val="1765311567"/>
                    </a:ext>
                  </a:extLst>
                </a:gridCol>
              </a:tblGrid>
              <a:tr h="287055">
                <a:tc>
                  <a:txBody>
                    <a:bodyPr/>
                    <a:lstStyle/>
                    <a:p>
                      <a:r>
                        <a:rPr lang="nl-NL" sz="1600" dirty="0"/>
                        <a:t>Mentaal</a:t>
                      </a:r>
                    </a:p>
                  </a:txBody>
                  <a:tcPr>
                    <a:solidFill>
                      <a:srgbClr val="004183"/>
                    </a:solidFill>
                  </a:tcPr>
                </a:tc>
                <a:tc>
                  <a:txBody>
                    <a:bodyPr/>
                    <a:lstStyle/>
                    <a:p>
                      <a:r>
                        <a:rPr lang="nl-NL" sz="1600" dirty="0"/>
                        <a:t>Fysiek</a:t>
                      </a:r>
                    </a:p>
                  </a:txBody>
                  <a:tcPr>
                    <a:solidFill>
                      <a:srgbClr val="004183"/>
                    </a:solidFill>
                  </a:tcPr>
                </a:tc>
                <a:tc>
                  <a:txBody>
                    <a:bodyPr/>
                    <a:lstStyle/>
                    <a:p>
                      <a:r>
                        <a:rPr lang="nl-NL" sz="1600" dirty="0"/>
                        <a:t>Expertise</a:t>
                      </a:r>
                    </a:p>
                  </a:txBody>
                  <a:tcPr>
                    <a:solidFill>
                      <a:srgbClr val="004183"/>
                    </a:solidFill>
                  </a:tcPr>
                </a:tc>
                <a:extLst>
                  <a:ext uri="{0D108BD9-81ED-4DB2-BD59-A6C34878D82A}">
                    <a16:rowId xmlns:a16="http://schemas.microsoft.com/office/drawing/2014/main" val="1007237810"/>
                  </a:ext>
                </a:extLst>
              </a:tr>
              <a:tr h="502346">
                <a:tc>
                  <a:txBody>
                    <a:bodyPr/>
                    <a:lstStyle/>
                    <a:p>
                      <a:r>
                        <a:rPr lang="nl-NL" sz="1600" dirty="0"/>
                        <a:t>Re-integratiepsychologie</a:t>
                      </a:r>
                    </a:p>
                  </a:txBody>
                  <a:tcPr>
                    <a:solidFill>
                      <a:srgbClr val="D4F3FC"/>
                    </a:solidFill>
                  </a:tcPr>
                </a:tc>
                <a:tc>
                  <a:txBody>
                    <a:bodyPr/>
                    <a:lstStyle/>
                    <a:p>
                      <a:r>
                        <a:rPr lang="nl-NL" sz="1600" dirty="0"/>
                        <a:t>Werkplek </a:t>
                      </a:r>
                      <a:br>
                        <a:rPr lang="nl-NL" sz="1600" dirty="0"/>
                      </a:br>
                      <a:r>
                        <a:rPr lang="nl-NL" sz="1600" dirty="0"/>
                        <a:t>onderzoek</a:t>
                      </a:r>
                    </a:p>
                  </a:txBody>
                  <a:tcPr>
                    <a:solidFill>
                      <a:srgbClr val="D4F3FC"/>
                    </a:solidFill>
                  </a:tcPr>
                </a:tc>
                <a:tc>
                  <a:txBody>
                    <a:bodyPr/>
                    <a:lstStyle/>
                    <a:p>
                      <a:r>
                        <a:rPr lang="nl-NL" sz="1600" dirty="0"/>
                        <a:t>Arbeidsdeskundig onderzoek</a:t>
                      </a:r>
                    </a:p>
                  </a:txBody>
                  <a:tcPr>
                    <a:solidFill>
                      <a:srgbClr val="D4F3FC"/>
                    </a:solidFill>
                  </a:tcPr>
                </a:tc>
                <a:extLst>
                  <a:ext uri="{0D108BD9-81ED-4DB2-BD59-A6C34878D82A}">
                    <a16:rowId xmlns:a16="http://schemas.microsoft.com/office/drawing/2014/main" val="3516309622"/>
                  </a:ext>
                </a:extLst>
              </a:tr>
              <a:tr h="502346">
                <a:tc>
                  <a:txBody>
                    <a:bodyPr/>
                    <a:lstStyle/>
                    <a:p>
                      <a:r>
                        <a:rPr lang="nl-NL" sz="1600" dirty="0"/>
                        <a:t>Traumabegeleiding</a:t>
                      </a:r>
                    </a:p>
                  </a:txBody>
                  <a:tcPr>
                    <a:solidFill>
                      <a:schemeClr val="bg1">
                        <a:lumMod val="95000"/>
                      </a:schemeClr>
                    </a:solidFill>
                  </a:tcPr>
                </a:tc>
                <a:tc>
                  <a:txBody>
                    <a:bodyPr/>
                    <a:lstStyle/>
                    <a:p>
                      <a:r>
                        <a:rPr lang="nl-NL" sz="1600" dirty="0"/>
                        <a:t>Bedrijfsfysiotherapie</a:t>
                      </a:r>
                    </a:p>
                  </a:txBody>
                  <a:tcPr>
                    <a:solidFill>
                      <a:schemeClr val="bg1">
                        <a:lumMod val="95000"/>
                      </a:schemeClr>
                    </a:solidFill>
                  </a:tcPr>
                </a:tc>
                <a:tc>
                  <a:txBody>
                    <a:bodyPr/>
                    <a:lstStyle/>
                    <a:p>
                      <a:r>
                        <a:rPr lang="nl-NL" sz="1600" dirty="0"/>
                        <a:t>Mediation</a:t>
                      </a:r>
                    </a:p>
                  </a:txBody>
                  <a:tcPr>
                    <a:solidFill>
                      <a:schemeClr val="bg1">
                        <a:lumMod val="95000"/>
                      </a:schemeClr>
                    </a:solidFill>
                  </a:tcPr>
                </a:tc>
                <a:extLst>
                  <a:ext uri="{0D108BD9-81ED-4DB2-BD59-A6C34878D82A}">
                    <a16:rowId xmlns:a16="http://schemas.microsoft.com/office/drawing/2014/main" val="1482194269"/>
                  </a:ext>
                </a:extLst>
              </a:tr>
              <a:tr h="473469">
                <a:tc>
                  <a:txBody>
                    <a:bodyPr/>
                    <a:lstStyle/>
                    <a:p>
                      <a:r>
                        <a:rPr lang="nl-NL" sz="1600" dirty="0"/>
                        <a:t>Rouwbegeleiding</a:t>
                      </a:r>
                    </a:p>
                  </a:txBody>
                  <a:tcPr>
                    <a:solidFill>
                      <a:srgbClr val="D4F3FC"/>
                    </a:solidFill>
                  </a:tcPr>
                </a:tc>
                <a:tc>
                  <a:txBody>
                    <a:bodyPr/>
                    <a:lstStyle/>
                    <a:p>
                      <a:r>
                        <a:rPr lang="nl-NL" sz="1600" dirty="0"/>
                        <a:t>Onderzoek</a:t>
                      </a:r>
                      <a:r>
                        <a:rPr lang="nl-NL" sz="1600" baseline="0" dirty="0"/>
                        <a:t> f</a:t>
                      </a:r>
                      <a:r>
                        <a:rPr lang="nl-NL" sz="1600" dirty="0"/>
                        <a:t>ysieke</a:t>
                      </a:r>
                      <a:r>
                        <a:rPr lang="nl-NL" sz="1600" baseline="0" dirty="0"/>
                        <a:t> belastbaarheid</a:t>
                      </a:r>
                      <a:endParaRPr lang="nl-NL" sz="1600" dirty="0"/>
                    </a:p>
                  </a:txBody>
                  <a:tcPr>
                    <a:solidFill>
                      <a:srgbClr val="D4F3FC"/>
                    </a:solidFill>
                  </a:tcPr>
                </a:tc>
                <a:tc>
                  <a:txBody>
                    <a:bodyPr/>
                    <a:lstStyle/>
                    <a:p>
                      <a:r>
                        <a:rPr lang="nl-NL" sz="1600" dirty="0"/>
                        <a:t>Stoppen</a:t>
                      </a:r>
                      <a:r>
                        <a:rPr lang="nl-NL" sz="1600" baseline="0" dirty="0"/>
                        <a:t> met roken </a:t>
                      </a:r>
                      <a:endParaRPr lang="nl-NL" sz="1600" b="0" dirty="0">
                        <a:solidFill>
                          <a:srgbClr val="FF0000"/>
                        </a:solidFill>
                      </a:endParaRPr>
                    </a:p>
                  </a:txBody>
                  <a:tcPr>
                    <a:solidFill>
                      <a:srgbClr val="D4F3FC"/>
                    </a:solidFill>
                  </a:tcPr>
                </a:tc>
                <a:extLst>
                  <a:ext uri="{0D108BD9-81ED-4DB2-BD59-A6C34878D82A}">
                    <a16:rowId xmlns:a16="http://schemas.microsoft.com/office/drawing/2014/main" val="1072202025"/>
                  </a:ext>
                </a:extLst>
              </a:tr>
              <a:tr h="395774">
                <a:tc>
                  <a:txBody>
                    <a:bodyPr/>
                    <a:lstStyle/>
                    <a:p>
                      <a:r>
                        <a:rPr lang="nl-NL" sz="1600" dirty="0"/>
                        <a:t>Externe vertrouwenspersoon</a:t>
                      </a:r>
                    </a:p>
                  </a:txBody>
                  <a:tcPr>
                    <a:solidFill>
                      <a:schemeClr val="bg1">
                        <a:lumMod val="95000"/>
                      </a:schemeClr>
                    </a:solidFill>
                  </a:tcPr>
                </a:tc>
                <a:tc>
                  <a:txBody>
                    <a:bodyPr/>
                    <a:lstStyle/>
                    <a:p>
                      <a:r>
                        <a:rPr lang="nl-NL" sz="1600" dirty="0"/>
                        <a:t>Coaching on the job</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ADM</a:t>
                      </a:r>
                      <a:r>
                        <a:rPr lang="nl-NL" sz="1600" baseline="0" dirty="0"/>
                        <a:t>-problematiek </a:t>
                      </a:r>
                      <a:endParaRPr lang="nl-NL" sz="1600" dirty="0"/>
                    </a:p>
                    <a:p>
                      <a:endParaRPr lang="nl-NL" sz="1600" b="1" dirty="0">
                        <a:solidFill>
                          <a:srgbClr val="FF0000"/>
                        </a:solidFill>
                      </a:endParaRPr>
                    </a:p>
                  </a:txBody>
                  <a:tcPr>
                    <a:solidFill>
                      <a:schemeClr val="bg1">
                        <a:lumMod val="95000"/>
                      </a:schemeClr>
                    </a:solidFill>
                  </a:tcPr>
                </a:tc>
                <a:extLst>
                  <a:ext uri="{0D108BD9-81ED-4DB2-BD59-A6C34878D82A}">
                    <a16:rowId xmlns:a16="http://schemas.microsoft.com/office/drawing/2014/main" val="1562714453"/>
                  </a:ext>
                </a:extLst>
              </a:tr>
              <a:tr h="371720">
                <a:tc>
                  <a:txBody>
                    <a:bodyPr/>
                    <a:lstStyle/>
                    <a:p>
                      <a:r>
                        <a:rPr lang="nl-NL" sz="1600" dirty="0"/>
                        <a:t>Bedrijfsmaatschappelijk</a:t>
                      </a:r>
                      <a:r>
                        <a:rPr lang="nl-NL" sz="1600" baseline="0" dirty="0"/>
                        <a:t> werk</a:t>
                      </a:r>
                      <a:endParaRPr lang="nl-NL" sz="1600" dirty="0"/>
                    </a:p>
                  </a:txBody>
                  <a:tcPr>
                    <a:solidFill>
                      <a:srgbClr val="D4F3FC"/>
                    </a:solidFill>
                  </a:tcPr>
                </a:tc>
                <a:tc>
                  <a:txBody>
                    <a:bodyPr/>
                    <a:lstStyle/>
                    <a:p>
                      <a:r>
                        <a:rPr lang="nl-NL" sz="1600" dirty="0"/>
                        <a:t>Onderzoek naar passend werk</a:t>
                      </a:r>
                    </a:p>
                  </a:txBody>
                  <a:tcPr>
                    <a:solidFill>
                      <a:srgbClr val="D4F3FC"/>
                    </a:solidFill>
                  </a:tcPr>
                </a:tc>
                <a:tc>
                  <a:txBody>
                    <a:bodyPr/>
                    <a:lstStyle/>
                    <a:p>
                      <a:endParaRPr lang="nl-NL" sz="1600" dirty="0"/>
                    </a:p>
                  </a:txBody>
                  <a:tcPr>
                    <a:solidFill>
                      <a:srgbClr val="D4F3FC"/>
                    </a:solidFill>
                  </a:tcPr>
                </a:tc>
                <a:extLst>
                  <a:ext uri="{0D108BD9-81ED-4DB2-BD59-A6C34878D82A}">
                    <a16:rowId xmlns:a16="http://schemas.microsoft.com/office/drawing/2014/main" val="42377438"/>
                  </a:ext>
                </a:extLst>
              </a:tr>
              <a:tr h="5079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a:t>Wandel coaching</a:t>
                      </a:r>
                    </a:p>
                    <a:p>
                      <a:endParaRPr lang="nl-NL" sz="1600" dirty="0"/>
                    </a:p>
                  </a:txBody>
                  <a:tcPr>
                    <a:solidFill>
                      <a:schemeClr val="accent3">
                        <a:lumMod val="20000"/>
                        <a:lumOff val="80000"/>
                      </a:schemeClr>
                    </a:solidFill>
                  </a:tcPr>
                </a:tc>
                <a:tc>
                  <a:txBody>
                    <a:bodyPr/>
                    <a:lstStyle/>
                    <a:p>
                      <a:endParaRPr lang="nl-NL" sz="1600" dirty="0"/>
                    </a:p>
                  </a:txBody>
                  <a:tcPr>
                    <a:solidFill>
                      <a:schemeClr val="accent3">
                        <a:lumMod val="20000"/>
                        <a:lumOff val="80000"/>
                      </a:schemeClr>
                    </a:solidFill>
                  </a:tcPr>
                </a:tc>
                <a:tc>
                  <a:txBody>
                    <a:bodyPr/>
                    <a:lstStyle/>
                    <a:p>
                      <a:endParaRPr lang="nl-NL" sz="1600" dirty="0"/>
                    </a:p>
                  </a:txBody>
                  <a:tcPr>
                    <a:solidFill>
                      <a:schemeClr val="accent3">
                        <a:lumMod val="20000"/>
                        <a:lumOff val="80000"/>
                      </a:schemeClr>
                    </a:solidFill>
                  </a:tcPr>
                </a:tc>
                <a:extLst>
                  <a:ext uri="{0D108BD9-81ED-4DB2-BD59-A6C34878D82A}">
                    <a16:rowId xmlns:a16="http://schemas.microsoft.com/office/drawing/2014/main" val="1367705117"/>
                  </a:ext>
                </a:extLst>
              </a:tr>
              <a:tr h="371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a:t>Vitaliteit coaching</a:t>
                      </a:r>
                    </a:p>
                    <a:p>
                      <a:endParaRPr lang="nl-NL" sz="1600" dirty="0"/>
                    </a:p>
                  </a:txBody>
                  <a:tcPr>
                    <a:solidFill>
                      <a:srgbClr val="D4F3FC"/>
                    </a:solidFill>
                  </a:tcPr>
                </a:tc>
                <a:tc>
                  <a:txBody>
                    <a:bodyPr/>
                    <a:lstStyle/>
                    <a:p>
                      <a:endParaRPr lang="nl-NL" sz="1600" dirty="0"/>
                    </a:p>
                  </a:txBody>
                  <a:tcPr>
                    <a:solidFill>
                      <a:srgbClr val="D4F3FC"/>
                    </a:solidFill>
                  </a:tcPr>
                </a:tc>
                <a:tc>
                  <a:txBody>
                    <a:bodyPr/>
                    <a:lstStyle/>
                    <a:p>
                      <a:endParaRPr lang="nl-NL" sz="1600" dirty="0"/>
                    </a:p>
                  </a:txBody>
                  <a:tcPr>
                    <a:solidFill>
                      <a:srgbClr val="D4F3FC"/>
                    </a:solidFill>
                  </a:tcPr>
                </a:tc>
                <a:extLst>
                  <a:ext uri="{0D108BD9-81ED-4DB2-BD59-A6C34878D82A}">
                    <a16:rowId xmlns:a16="http://schemas.microsoft.com/office/drawing/2014/main" val="1183161380"/>
                  </a:ext>
                </a:extLst>
              </a:tr>
              <a:tr h="371720">
                <a:tc>
                  <a:txBody>
                    <a:bodyPr/>
                    <a:lstStyle/>
                    <a:p>
                      <a:r>
                        <a:rPr lang="nl-NL" sz="1600" dirty="0"/>
                        <a:t>Executive coaching</a:t>
                      </a:r>
                    </a:p>
                  </a:txBody>
                  <a:tcPr>
                    <a:solidFill>
                      <a:schemeClr val="bg2"/>
                    </a:solidFill>
                  </a:tcPr>
                </a:tc>
                <a:tc>
                  <a:txBody>
                    <a:bodyPr/>
                    <a:lstStyle/>
                    <a:p>
                      <a:endParaRPr lang="nl-NL" sz="1600" dirty="0"/>
                    </a:p>
                  </a:txBody>
                  <a:tcPr>
                    <a:solidFill>
                      <a:schemeClr val="bg2"/>
                    </a:solidFill>
                  </a:tcPr>
                </a:tc>
                <a:tc>
                  <a:txBody>
                    <a:bodyPr/>
                    <a:lstStyle/>
                    <a:p>
                      <a:endParaRPr lang="nl-NL" sz="1600" dirty="0"/>
                    </a:p>
                  </a:txBody>
                  <a:tcPr>
                    <a:solidFill>
                      <a:schemeClr val="bg2"/>
                    </a:solidFill>
                  </a:tcPr>
                </a:tc>
                <a:extLst>
                  <a:ext uri="{0D108BD9-81ED-4DB2-BD59-A6C34878D82A}">
                    <a16:rowId xmlns:a16="http://schemas.microsoft.com/office/drawing/2014/main" val="2059027726"/>
                  </a:ext>
                </a:extLst>
              </a:tr>
            </a:tbl>
          </a:graphicData>
        </a:graphic>
      </p:graphicFrame>
    </p:spTree>
    <p:extLst>
      <p:ext uri="{BB962C8B-B14F-4D97-AF65-F5344CB8AC3E}">
        <p14:creationId xmlns:p14="http://schemas.microsoft.com/office/powerpoint/2010/main" val="833662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F3F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004183"/>
                </a:solidFill>
                <a:latin typeface="Playfair Display" pitchFamily="2" charset="0"/>
              </a:rPr>
              <a:t>1. Interventies d.m.v. mentale ondersteuning</a:t>
            </a:r>
            <a:endParaRPr lang="nl-NL" dirty="0"/>
          </a:p>
        </p:txBody>
      </p:sp>
      <p:sp>
        <p:nvSpPr>
          <p:cNvPr id="4" name="Tijdelijke aanduiding voor tekst 3"/>
          <p:cNvSpPr>
            <a:spLocks noGrp="1"/>
          </p:cNvSpPr>
          <p:nvPr>
            <p:ph type="body" idx="1"/>
          </p:nvPr>
        </p:nvSpPr>
        <p:spPr/>
        <p:txBody>
          <a:bodyPr/>
          <a:lstStyle/>
          <a:p>
            <a:endParaRPr lang="nl-NL"/>
          </a:p>
        </p:txBody>
      </p:sp>
    </p:spTree>
    <p:extLst>
      <p:ext uri="{BB962C8B-B14F-4D97-AF65-F5344CB8AC3E}">
        <p14:creationId xmlns:p14="http://schemas.microsoft.com/office/powerpoint/2010/main" val="314015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0"/>
            <a:ext cx="5999584"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6917477" y="695413"/>
            <a:ext cx="3750907" cy="1569660"/>
          </a:xfrm>
          <a:prstGeom prst="rect">
            <a:avLst/>
          </a:prstGeom>
          <a:noFill/>
        </p:spPr>
        <p:txBody>
          <a:bodyPr wrap="square" rtlCol="0">
            <a:spAutoFit/>
          </a:bodyPr>
          <a:lstStyle/>
          <a:p>
            <a:r>
              <a:rPr lang="nl-NL" sz="2800" b="1" dirty="0">
                <a:solidFill>
                  <a:srgbClr val="004183"/>
                </a:solidFill>
                <a:latin typeface="Playfair Display" pitchFamily="2" charset="0"/>
              </a:rPr>
              <a:t>Re-integratie psychologie </a:t>
            </a:r>
          </a:p>
          <a:p>
            <a:endParaRPr lang="nl-NL" sz="4000" b="1" dirty="0">
              <a:solidFill>
                <a:srgbClr val="004183"/>
              </a:solidFill>
              <a:latin typeface="Playfair Display" pitchFamily="2" charset="0"/>
            </a:endParaRPr>
          </a:p>
        </p:txBody>
      </p:sp>
      <p:sp>
        <p:nvSpPr>
          <p:cNvPr id="5" name="Tekstvak 4"/>
          <p:cNvSpPr txBox="1"/>
          <p:nvPr/>
        </p:nvSpPr>
        <p:spPr>
          <a:xfrm>
            <a:off x="6965876" y="1258920"/>
            <a:ext cx="4504763" cy="5339923"/>
          </a:xfrm>
          <a:prstGeom prst="rect">
            <a:avLst/>
          </a:prstGeom>
          <a:noFill/>
        </p:spPr>
        <p:txBody>
          <a:bodyPr wrap="square" rtlCol="0">
            <a:spAutoFit/>
          </a:bodyPr>
          <a:lstStyle/>
          <a:p>
            <a:br>
              <a:rPr lang="nl-NL" dirty="0"/>
            </a:br>
            <a:endParaRPr lang="nl-NL" sz="1600" dirty="0"/>
          </a:p>
          <a:p>
            <a:r>
              <a:rPr lang="nl-NL" sz="1600" dirty="0">
                <a:latin typeface="Red Hat Display" panose="02010303040201060303" pitchFamily="2" charset="0"/>
                <a:ea typeface="Red Hat Display" panose="02010303040201060303" pitchFamily="2" charset="0"/>
                <a:cs typeface="Red Hat Display" panose="02010303040201060303" pitchFamily="2" charset="0"/>
              </a:rPr>
              <a:t>Met hulp van een coach/psycholoog wordt er op een respectvolle en vertrouwelijke manier doorgedrongen tot de kern van het probleem van de medewerker.</a:t>
            </a:r>
          </a:p>
          <a:p>
            <a:endParaRPr lang="nl-NL" sz="1600"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600" dirty="0">
                <a:latin typeface="Red Hat Display" panose="02010303040201060303" pitchFamily="2" charset="0"/>
                <a:ea typeface="Red Hat Display" panose="02010303040201060303" pitchFamily="2" charset="0"/>
                <a:cs typeface="Red Hat Display" panose="02010303040201060303" pitchFamily="2" charset="0"/>
              </a:rPr>
              <a:t>Samen wordt er gezocht naar de authenticiteit van de medewerker, zijn/haar talenten en kracht. </a:t>
            </a:r>
          </a:p>
          <a:p>
            <a:endParaRPr lang="nl-NL" sz="1600"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600" dirty="0">
                <a:latin typeface="Red Hat Display" panose="02010303040201060303" pitchFamily="2" charset="0"/>
                <a:ea typeface="Red Hat Display" panose="02010303040201060303" pitchFamily="2" charset="0"/>
                <a:cs typeface="Red Hat Display" panose="02010303040201060303" pitchFamily="2" charset="0"/>
              </a:rPr>
              <a:t>Met vertrouwen en oprechte aandacht wordt de medewerker begeleid met het verhelderen van zijn/haar vragen en het vinden van een nieuw perspectief. </a:t>
            </a:r>
          </a:p>
          <a:p>
            <a:endParaRPr lang="nl-NL" sz="1600"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600" dirty="0">
                <a:latin typeface="Red Hat Display" panose="02010303040201060303" pitchFamily="2" charset="0"/>
                <a:ea typeface="Red Hat Display" panose="02010303040201060303" pitchFamily="2" charset="0"/>
                <a:cs typeface="Red Hat Display" panose="02010303040201060303" pitchFamily="2" charset="0"/>
              </a:rPr>
              <a:t>Door het stellen van concrete doelen wordt er naar resultaat toegewerkt. Het traject bestaat uit 3 of 6 sessies.</a:t>
            </a:r>
            <a:br>
              <a:rPr lang="nl-NL" sz="1400" dirty="0">
                <a:latin typeface="Red Hat Display" panose="02010303040201060303" pitchFamily="2" charset="0"/>
                <a:ea typeface="Red Hat Display" panose="02010303040201060303" pitchFamily="2" charset="0"/>
                <a:cs typeface="Red Hat Display" panose="02010303040201060303" pitchFamily="2" charset="0"/>
              </a:rPr>
            </a:br>
            <a:br>
              <a:rPr lang="nl-NL" sz="1400" dirty="0">
                <a:latin typeface="Red Hat Display" panose="02010303040201060303" pitchFamily="2" charset="0"/>
                <a:ea typeface="Red Hat Display" panose="02010303040201060303" pitchFamily="2" charset="0"/>
                <a:cs typeface="Red Hat Display" panose="02010303040201060303" pitchFamily="2" charset="0"/>
              </a:rPr>
            </a:br>
            <a:r>
              <a:rPr lang="nl-NL" sz="1050" b="1" dirty="0">
                <a:latin typeface="Red Hat Display" panose="02010303040201060303" pitchFamily="2" charset="0"/>
                <a:ea typeface="Red Hat Display" panose="02010303040201060303" pitchFamily="2" charset="0"/>
                <a:cs typeface="Red Hat Display" panose="02010303040201060303" pitchFamily="2" charset="0"/>
              </a:rPr>
              <a:t>Basistraject 3 sessies:  €1195</a:t>
            </a:r>
          </a:p>
          <a:p>
            <a:r>
              <a:rPr lang="nl-NL" sz="1050" b="1" dirty="0">
                <a:latin typeface="Red Hat Display" panose="02010303040201060303" pitchFamily="2" charset="0"/>
                <a:ea typeface="Red Hat Display" panose="02010303040201060303" pitchFamily="2" charset="0"/>
                <a:cs typeface="Red Hat Display" panose="02010303040201060303" pitchFamily="2" charset="0"/>
              </a:rPr>
              <a:t>Uitgebreid traject 6 sessies: €2085</a:t>
            </a:r>
            <a:endParaRPr lang="nl-NL" sz="1050" b="1" dirty="0"/>
          </a:p>
        </p:txBody>
      </p:sp>
      <p:sp>
        <p:nvSpPr>
          <p:cNvPr id="7" name="Tekstvak 6"/>
          <p:cNvSpPr txBox="1"/>
          <p:nvPr/>
        </p:nvSpPr>
        <p:spPr>
          <a:xfrm>
            <a:off x="542574" y="6191039"/>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74" y="2265073"/>
            <a:ext cx="2126233" cy="2126233"/>
          </a:xfrm>
          <a:prstGeom prst="rect">
            <a:avLst/>
          </a:prstGeom>
        </p:spPr>
      </p:pic>
      <p:sp>
        <p:nvSpPr>
          <p:cNvPr id="8" name="Tekstvak 7"/>
          <p:cNvSpPr txBox="1"/>
          <p:nvPr/>
        </p:nvSpPr>
        <p:spPr>
          <a:xfrm>
            <a:off x="2727109" y="2265073"/>
            <a:ext cx="2847975" cy="307777"/>
          </a:xfrm>
          <a:prstGeom prst="rect">
            <a:avLst/>
          </a:prstGeom>
          <a:noFill/>
        </p:spPr>
        <p:txBody>
          <a:bodyPr wrap="square" rtlCol="0">
            <a:spAutoFit/>
          </a:bodyPr>
          <a:lstStyle/>
          <a:p>
            <a:r>
              <a:rPr lang="nl-NL" sz="1400" b="1" dirty="0">
                <a:solidFill>
                  <a:srgbClr val="004183"/>
                </a:solidFill>
              </a:rPr>
              <a:t>Marij Sala, psycholoog</a:t>
            </a:r>
            <a:endParaRPr lang="nl-NL" sz="2000" b="1" dirty="0">
              <a:solidFill>
                <a:srgbClr val="004183"/>
              </a:solidFill>
            </a:endParaRPr>
          </a:p>
        </p:txBody>
      </p:sp>
    </p:spTree>
    <p:extLst>
      <p:ext uri="{BB962C8B-B14F-4D97-AF65-F5344CB8AC3E}">
        <p14:creationId xmlns:p14="http://schemas.microsoft.com/office/powerpoint/2010/main" val="2818268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895323" y="774441"/>
            <a:ext cx="3825551" cy="523220"/>
          </a:xfrm>
          <a:prstGeom prst="rect">
            <a:avLst/>
          </a:prstGeom>
          <a:noFill/>
        </p:spPr>
        <p:txBody>
          <a:bodyPr wrap="square" rtlCol="0">
            <a:spAutoFit/>
          </a:bodyPr>
          <a:lstStyle/>
          <a:p>
            <a:r>
              <a:rPr lang="nl-NL" sz="2800" b="1" dirty="0">
                <a:solidFill>
                  <a:srgbClr val="004183"/>
                </a:solidFill>
                <a:latin typeface="Playfair Display" pitchFamily="2" charset="0"/>
              </a:rPr>
              <a:t>Traumabegeleiding</a:t>
            </a:r>
            <a:endParaRPr lang="nl-NL" sz="4000" b="1" dirty="0">
              <a:solidFill>
                <a:srgbClr val="004183"/>
              </a:solidFill>
              <a:latin typeface="Playfair Display" pitchFamily="2" charset="0"/>
            </a:endParaRPr>
          </a:p>
        </p:txBody>
      </p:sp>
      <p:sp>
        <p:nvSpPr>
          <p:cNvPr id="5" name="Tekstvak 4"/>
          <p:cNvSpPr txBox="1"/>
          <p:nvPr/>
        </p:nvSpPr>
        <p:spPr>
          <a:xfrm>
            <a:off x="6960637" y="1324948"/>
            <a:ext cx="3517641" cy="4985980"/>
          </a:xfrm>
          <a:prstGeom prst="rect">
            <a:avLst/>
          </a:prstGeom>
          <a:noFill/>
        </p:spPr>
        <p:txBody>
          <a:bodyPr wrap="square" rtlCol="0">
            <a:spAutoFit/>
          </a:bodyPr>
          <a:lstStyle/>
          <a:p>
            <a:endParaRPr lang="nl-NL" sz="1600" b="1"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400" dirty="0">
                <a:latin typeface="Red Hat Display" panose="02010303040201060303" pitchFamily="2" charset="0"/>
                <a:ea typeface="Red Hat Display" panose="02010303040201060303" pitchFamily="2" charset="0"/>
                <a:cs typeface="Red Hat Display" panose="02010303040201060303" pitchFamily="2" charset="0"/>
              </a:rPr>
              <a:t>In bedrijven hebben medewerkers regelmatig te maken met gebeurtenissen die hen meer aangrijpen dan normaal. </a:t>
            </a:r>
          </a:p>
          <a:p>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400" dirty="0">
                <a:latin typeface="Red Hat Display" panose="02010303040201060303" pitchFamily="2" charset="0"/>
                <a:ea typeface="Red Hat Display" panose="02010303040201060303" pitchFamily="2" charset="0"/>
                <a:cs typeface="Red Hat Display" panose="02010303040201060303" pitchFamily="2" charset="0"/>
              </a:rPr>
              <a:t>Te denken valt aan (zware) mishandelingen, bedreigingen of situaties waarin mensen onmachtig zijn te handelen. Tevens kan er sprake zijn van onverwerkte trauma’s uit het verleden.</a:t>
            </a:r>
          </a:p>
          <a:p>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400" dirty="0">
                <a:latin typeface="Red Hat Display" panose="02010303040201060303" pitchFamily="2" charset="0"/>
                <a:ea typeface="Red Hat Display" panose="02010303040201060303" pitchFamily="2" charset="0"/>
                <a:cs typeface="Red Hat Display" panose="02010303040201060303" pitchFamily="2" charset="0"/>
              </a:rPr>
              <a:t>Middels traumabegeleiding wordt er de juiste aandacht besteed aan een ingrijpende gebeurtenis, zodat er gewerkt kan worden aan de balans tussen draagkracht en draaglast.</a:t>
            </a:r>
            <a:br>
              <a:rPr lang="nl-NL" dirty="0">
                <a:latin typeface="Red Hat Display" panose="02010303040201060303" pitchFamily="2" charset="0"/>
                <a:ea typeface="Red Hat Display" panose="02010303040201060303" pitchFamily="2" charset="0"/>
                <a:cs typeface="Red Hat Display" panose="02010303040201060303" pitchFamily="2" charset="0"/>
              </a:rPr>
            </a:br>
            <a:endParaRPr lang="nl-NL"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400" dirty="0">
                <a:latin typeface="Red Hat Display" panose="02010303040201060303" pitchFamily="2" charset="0"/>
                <a:ea typeface="Red Hat Display" panose="02010303040201060303" pitchFamily="2" charset="0"/>
                <a:cs typeface="Red Hat Display" panose="02010303040201060303" pitchFamily="2" charset="0"/>
              </a:rPr>
              <a:t>Het doel is om de medewerker te kunnen laten omgaan met de gevolgen van deze ingrijpende gebeurtenis.</a:t>
            </a:r>
          </a:p>
          <a:p>
            <a:endParaRPr lang="nl-NL" sz="900" b="1" dirty="0">
              <a:latin typeface="Red Hat Display" panose="02010303040201060303" pitchFamily="2" charset="0"/>
              <a:ea typeface="Red Hat Display" panose="02010303040201060303" pitchFamily="2" charset="0"/>
              <a:cs typeface="Red Hat Display" panose="02010303040201060303" pitchFamily="2" charset="0"/>
            </a:endParaRPr>
          </a:p>
          <a:p>
            <a:r>
              <a:rPr lang="nl-NL" sz="1050" b="1" dirty="0">
                <a:latin typeface="Red Hat Display" panose="02010303040201060303" pitchFamily="2" charset="0"/>
                <a:ea typeface="Red Hat Display" panose="02010303040201060303" pitchFamily="2" charset="0"/>
                <a:cs typeface="Red Hat Display" panose="02010303040201060303" pitchFamily="2" charset="0"/>
              </a:rPr>
              <a:t>Basis traject vanaf €1185</a:t>
            </a:r>
            <a:endParaRPr lang="nl-NL" sz="1050" b="1" dirty="0"/>
          </a:p>
          <a:p>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7" name="Tekstvak 6"/>
          <p:cNvSpPr txBox="1"/>
          <p:nvPr/>
        </p:nvSpPr>
        <p:spPr>
          <a:xfrm>
            <a:off x="6955931" y="6468307"/>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28667" r="8518"/>
          <a:stretch/>
        </p:blipFill>
        <p:spPr>
          <a:xfrm>
            <a:off x="0" y="0"/>
            <a:ext cx="6461760" cy="6858000"/>
          </a:xfrm>
          <a:prstGeom prst="rect">
            <a:avLst/>
          </a:prstGeom>
        </p:spPr>
      </p:pic>
    </p:spTree>
    <p:extLst>
      <p:ext uri="{BB962C8B-B14F-4D97-AF65-F5344CB8AC3E}">
        <p14:creationId xmlns:p14="http://schemas.microsoft.com/office/powerpoint/2010/main" val="117381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92416" y="0"/>
            <a:ext cx="5999584" cy="6858000"/>
          </a:xfrm>
          <a:prstGeom prst="rect">
            <a:avLst/>
          </a:prstGeom>
          <a:solidFill>
            <a:srgbClr val="D4F3FC"/>
          </a:solidFill>
          <a:ln>
            <a:solidFill>
              <a:srgbClr val="D4F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25114" t="5498" r="20167"/>
          <a:stretch/>
        </p:blipFill>
        <p:spPr>
          <a:xfrm>
            <a:off x="895739" y="916732"/>
            <a:ext cx="4363937" cy="5024535"/>
          </a:xfrm>
          <a:prstGeom prst="rect">
            <a:avLst/>
          </a:prstGeom>
        </p:spPr>
      </p:pic>
      <p:sp>
        <p:nvSpPr>
          <p:cNvPr id="7" name="Tekstvak 6"/>
          <p:cNvSpPr txBox="1"/>
          <p:nvPr/>
        </p:nvSpPr>
        <p:spPr>
          <a:xfrm>
            <a:off x="6871995" y="732248"/>
            <a:ext cx="3638939" cy="523220"/>
          </a:xfrm>
          <a:prstGeom prst="rect">
            <a:avLst/>
          </a:prstGeom>
          <a:noFill/>
        </p:spPr>
        <p:txBody>
          <a:bodyPr wrap="square" rtlCol="0">
            <a:spAutoFit/>
          </a:bodyPr>
          <a:lstStyle/>
          <a:p>
            <a:r>
              <a:rPr lang="nl-NL" sz="2800" b="1" dirty="0">
                <a:solidFill>
                  <a:srgbClr val="004183"/>
                </a:solidFill>
                <a:latin typeface="Playfair Display" pitchFamily="2" charset="0"/>
              </a:rPr>
              <a:t>Rouwbegeleiding</a:t>
            </a:r>
          </a:p>
        </p:txBody>
      </p:sp>
      <p:sp>
        <p:nvSpPr>
          <p:cNvPr id="9" name="Tekstvak 8"/>
          <p:cNvSpPr txBox="1"/>
          <p:nvPr/>
        </p:nvSpPr>
        <p:spPr>
          <a:xfrm>
            <a:off x="6871995" y="1440134"/>
            <a:ext cx="3965510" cy="5386090"/>
          </a:xfrm>
          <a:prstGeom prst="rect">
            <a:avLst/>
          </a:prstGeom>
          <a:noFill/>
        </p:spPr>
        <p:txBody>
          <a:bodyPr wrap="square" rtlCol="0">
            <a:spAutoFit/>
          </a:bodyPr>
          <a:lstStyle/>
          <a:p>
            <a:pPr lvl="0"/>
            <a:br>
              <a:rPr lang="nl-NL" dirty="0"/>
            </a:br>
            <a:r>
              <a:rPr lang="nl-NL" sz="1400" dirty="0"/>
              <a:t>Deze rouwbegeleiding verloopt via een wandel coaching traject. Het doel van het traject is het verkennen en (h)erkennen van het verlies. Er is speciale aandacht voor het verliesverhaal, waarbij er aandacht wordt geschonken aan de ervaring en de wirwar aan gevoelens en levensvragen. </a:t>
            </a:r>
          </a:p>
          <a:p>
            <a:pPr lvl="0"/>
            <a:br>
              <a:rPr lang="nl-NL" sz="1400" dirty="0"/>
            </a:br>
            <a:r>
              <a:rPr lang="nl-NL" sz="1400" dirty="0"/>
              <a:t>Door het delen worden gevoelens bewust gemaakt, bekrachtigd en bevestigd. Zo kan het verlies stap voor stap op een betekenisvolle manier worden verkend en erkend en met de tijd worden geïntegreerd in het levensverhaal. </a:t>
            </a:r>
          </a:p>
          <a:p>
            <a:pPr lvl="0"/>
            <a:endParaRPr lang="nl-NL" sz="1400" dirty="0"/>
          </a:p>
          <a:p>
            <a:pPr lvl="0"/>
            <a:r>
              <a:rPr lang="nl-NL" sz="1400" dirty="0"/>
              <a:t>De wandelingen in de natuur staan symbool voor het hervinden van veerkracht en levenskracht. Deze coaching bestaat uit een intake, 8 coaching gesprekken á 1,5 uur en een evaluatie inclusief verslaglegging.</a:t>
            </a:r>
          </a:p>
          <a:p>
            <a:endParaRPr lang="nl-NL" sz="1400" dirty="0"/>
          </a:p>
          <a:p>
            <a:endParaRPr lang="nl-NL" sz="1400" dirty="0"/>
          </a:p>
          <a:p>
            <a:r>
              <a:rPr lang="nl-NL" sz="1050" b="1" dirty="0">
                <a:latin typeface="Red Hat Display" panose="02010303040201060303" pitchFamily="2" charset="0"/>
                <a:ea typeface="Red Hat Display" panose="02010303040201060303" pitchFamily="2" charset="0"/>
                <a:cs typeface="Red Hat Display" panose="02010303040201060303" pitchFamily="2" charset="0"/>
              </a:rPr>
              <a:t>Rouwbegeleiding traject vanaf €1895</a:t>
            </a:r>
            <a:endParaRPr lang="nl-NL" sz="1050" b="1" dirty="0"/>
          </a:p>
          <a:p>
            <a:endParaRPr lang="nl-NL" sz="1400" dirty="0"/>
          </a:p>
        </p:txBody>
      </p:sp>
      <p:sp>
        <p:nvSpPr>
          <p:cNvPr id="8" name="Tekstvak 7"/>
          <p:cNvSpPr txBox="1"/>
          <p:nvPr/>
        </p:nvSpPr>
        <p:spPr>
          <a:xfrm>
            <a:off x="807306" y="6244900"/>
            <a:ext cx="4369070" cy="261610"/>
          </a:xfrm>
          <a:prstGeom prst="rect">
            <a:avLst/>
          </a:prstGeom>
          <a:noFill/>
        </p:spPr>
        <p:txBody>
          <a:bodyPr wrap="square" rtlCol="0">
            <a:spAutoFit/>
          </a:bodyPr>
          <a:lstStyle/>
          <a:p>
            <a:r>
              <a:rPr lang="nl-NL" sz="1100" dirty="0"/>
              <a:t>Interesse in deze interventie? Contacteer </a:t>
            </a:r>
            <a:r>
              <a:rPr lang="nl-NL" sz="1100" dirty="0">
                <a:hlinkClick r:id="rId3"/>
              </a:rPr>
              <a:t>van Altena &amp; de Jongh</a:t>
            </a:r>
            <a:endParaRPr lang="nl-NL" sz="1100" dirty="0"/>
          </a:p>
        </p:txBody>
      </p:sp>
    </p:spTree>
    <p:extLst>
      <p:ext uri="{BB962C8B-B14F-4D97-AF65-F5344CB8AC3E}">
        <p14:creationId xmlns:p14="http://schemas.microsoft.com/office/powerpoint/2010/main" val="313068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95738" y="765110"/>
            <a:ext cx="3825551" cy="954107"/>
          </a:xfrm>
          <a:prstGeom prst="rect">
            <a:avLst/>
          </a:prstGeom>
          <a:noFill/>
        </p:spPr>
        <p:txBody>
          <a:bodyPr wrap="square" rtlCol="0">
            <a:spAutoFit/>
          </a:bodyPr>
          <a:lstStyle/>
          <a:p>
            <a:r>
              <a:rPr lang="nl-NL" sz="2800" b="1" dirty="0">
                <a:solidFill>
                  <a:srgbClr val="004183"/>
                </a:solidFill>
                <a:latin typeface="Playfair Display" pitchFamily="2" charset="0"/>
              </a:rPr>
              <a:t>Externe vertrouwenspersoon</a:t>
            </a:r>
          </a:p>
        </p:txBody>
      </p:sp>
      <p:sp>
        <p:nvSpPr>
          <p:cNvPr id="5" name="Tekstvak 4"/>
          <p:cNvSpPr txBox="1"/>
          <p:nvPr/>
        </p:nvSpPr>
        <p:spPr>
          <a:xfrm>
            <a:off x="979713" y="1548967"/>
            <a:ext cx="3517641" cy="2923877"/>
          </a:xfrm>
          <a:prstGeom prst="rect">
            <a:avLst/>
          </a:prstGeom>
          <a:noFill/>
        </p:spPr>
        <p:txBody>
          <a:bodyPr wrap="square" rtlCol="0">
            <a:spAutoFit/>
          </a:bodyPr>
          <a:lstStyle/>
          <a:p>
            <a:pPr lvl="0"/>
            <a:br>
              <a:rPr lang="nl-NL" sz="1600" dirty="0"/>
            </a:br>
            <a:r>
              <a:rPr lang="nl-NL" sz="1400" dirty="0"/>
              <a:t>Een extern vertrouwenspersoon begeleidt de werkgever bij integriteitskwesties, maakt ongewenst gedrag van anderen binnen een organisatie bespreekbaar en stopt dit gedrag.</a:t>
            </a:r>
          </a:p>
          <a:p>
            <a:pPr lvl="0"/>
            <a:br>
              <a:rPr lang="nl-NL" sz="1400" dirty="0"/>
            </a:br>
            <a:r>
              <a:rPr lang="nl-NL" sz="1400" dirty="0"/>
              <a:t>Kosten zijn afhankelijk van het aantal medewerkers in de organisatie. </a:t>
            </a:r>
          </a:p>
          <a:p>
            <a:pPr lvl="0"/>
            <a:endParaRPr lang="nl-NL" sz="1400" dirty="0"/>
          </a:p>
          <a:p>
            <a:pPr lvl="0"/>
            <a:br>
              <a:rPr lang="nl-NL" sz="1400" dirty="0"/>
            </a:br>
            <a:endParaRPr lang="nl-NL" sz="1400" dirty="0"/>
          </a:p>
          <a:p>
            <a:endParaRPr lang="nl-NL" sz="1400" dirty="0">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9" name="Tekstvak 8"/>
          <p:cNvSpPr txBox="1"/>
          <p:nvPr/>
        </p:nvSpPr>
        <p:spPr>
          <a:xfrm>
            <a:off x="979713" y="4024146"/>
            <a:ext cx="3657600" cy="523220"/>
          </a:xfrm>
          <a:prstGeom prst="rect">
            <a:avLst/>
          </a:prstGeom>
          <a:noFill/>
        </p:spPr>
        <p:txBody>
          <a:bodyPr wrap="square" rtlCol="0">
            <a:spAutoFit/>
          </a:bodyPr>
          <a:lstStyle/>
          <a:p>
            <a:br>
              <a:rPr lang="nl-NL" sz="1400" dirty="0"/>
            </a:br>
            <a:endParaRPr lang="nl-NL" sz="1400" dirty="0"/>
          </a:p>
        </p:txBody>
      </p:sp>
      <p:sp>
        <p:nvSpPr>
          <p:cNvPr id="8" name="Tekstvak 7"/>
          <p:cNvSpPr txBox="1"/>
          <p:nvPr/>
        </p:nvSpPr>
        <p:spPr>
          <a:xfrm>
            <a:off x="938890" y="6270915"/>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40049"/>
          <a:stretch/>
        </p:blipFill>
        <p:spPr>
          <a:xfrm>
            <a:off x="6024880" y="0"/>
            <a:ext cx="6167120" cy="6858000"/>
          </a:xfrm>
          <a:prstGeom prst="rect">
            <a:avLst/>
          </a:prstGeom>
        </p:spPr>
      </p:pic>
    </p:spTree>
    <p:extLst>
      <p:ext uri="{BB962C8B-B14F-4D97-AF65-F5344CB8AC3E}">
        <p14:creationId xmlns:p14="http://schemas.microsoft.com/office/powerpoint/2010/main" val="411206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740348" y="1861597"/>
            <a:ext cx="4297817" cy="1600438"/>
          </a:xfrm>
          <a:prstGeom prst="rect">
            <a:avLst/>
          </a:prstGeom>
        </p:spPr>
        <p:txBody>
          <a:bodyPr wrap="square">
            <a:spAutoFit/>
          </a:bodyPr>
          <a:lstStyle/>
          <a:p>
            <a:r>
              <a:rPr lang="nl-NL" sz="1400" dirty="0"/>
              <a:t>Het inzetten van bedrijfsmaatschappelijk werk is mogelijk bij werknemers die problemen hebben op emotioneel, psychologisch of materieel gebied.  </a:t>
            </a:r>
          </a:p>
          <a:p>
            <a:endParaRPr lang="nl-NL" sz="1400" dirty="0"/>
          </a:p>
          <a:p>
            <a:r>
              <a:rPr lang="nl-NL" sz="1400" dirty="0"/>
              <a:t>Het doel is om de medewerker goed te kunnen laten functioneren waarbij er sprake is van een goede balans tussen werk en privé. </a:t>
            </a:r>
          </a:p>
        </p:txBody>
      </p:sp>
      <p:sp>
        <p:nvSpPr>
          <p:cNvPr id="5" name="Rechthoek 4"/>
          <p:cNvSpPr/>
          <p:nvPr/>
        </p:nvSpPr>
        <p:spPr>
          <a:xfrm>
            <a:off x="714029" y="816693"/>
            <a:ext cx="5153975" cy="523220"/>
          </a:xfrm>
          <a:prstGeom prst="rect">
            <a:avLst/>
          </a:prstGeom>
        </p:spPr>
        <p:txBody>
          <a:bodyPr wrap="none">
            <a:spAutoFit/>
          </a:bodyPr>
          <a:lstStyle/>
          <a:p>
            <a:r>
              <a:rPr lang="nl-NL" sz="2800" b="1" dirty="0">
                <a:solidFill>
                  <a:srgbClr val="004183"/>
                </a:solidFill>
                <a:latin typeface="Playfair Display" pitchFamily="2" charset="0"/>
              </a:rPr>
              <a:t>Bedrijfsmaatschappelijk werk</a:t>
            </a:r>
          </a:p>
        </p:txBody>
      </p:sp>
      <p:sp>
        <p:nvSpPr>
          <p:cNvPr id="6" name="Tekstvak 5"/>
          <p:cNvSpPr txBox="1"/>
          <p:nvPr/>
        </p:nvSpPr>
        <p:spPr>
          <a:xfrm>
            <a:off x="824768" y="6249902"/>
            <a:ext cx="4369070" cy="261610"/>
          </a:xfrm>
          <a:prstGeom prst="rect">
            <a:avLst/>
          </a:prstGeom>
          <a:noFill/>
        </p:spPr>
        <p:txBody>
          <a:bodyPr wrap="square" rtlCol="0">
            <a:spAutoFit/>
          </a:bodyPr>
          <a:lstStyle/>
          <a:p>
            <a:r>
              <a:rPr lang="nl-NL" sz="1100" dirty="0"/>
              <a:t>Interesse in deze interventie? Contacteer </a:t>
            </a:r>
            <a:r>
              <a:rPr lang="nl-NL" sz="1100" dirty="0">
                <a:hlinkClick r:id="rId2"/>
              </a:rPr>
              <a:t>van Altena &amp; de Jongh</a:t>
            </a:r>
            <a:endParaRPr lang="nl-NL" sz="1100" dirty="0"/>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23276" r="19766"/>
          <a:stretch/>
        </p:blipFill>
        <p:spPr>
          <a:xfrm>
            <a:off x="6287708" y="-1"/>
            <a:ext cx="5904292" cy="6910779"/>
          </a:xfrm>
          <a:prstGeom prst="rect">
            <a:avLst/>
          </a:prstGeom>
        </p:spPr>
      </p:pic>
    </p:spTree>
    <p:extLst>
      <p:ext uri="{BB962C8B-B14F-4D97-AF65-F5344CB8AC3E}">
        <p14:creationId xmlns:p14="http://schemas.microsoft.com/office/powerpoint/2010/main" val="322238573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angepast 1">
      <a:majorFont>
        <a:latin typeface="Playfair Display Medium"/>
        <a:ea typeface=""/>
        <a:cs typeface=""/>
      </a:majorFont>
      <a:minorFont>
        <a:latin typeface="Red Hat Display"/>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1627</TotalTime>
  <Words>2381</Words>
  <Application>Microsoft Office PowerPoint</Application>
  <PresentationFormat>Breedbeeld</PresentationFormat>
  <Paragraphs>193</Paragraphs>
  <Slides>27</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27</vt:i4>
      </vt:variant>
    </vt:vector>
  </HeadingPairs>
  <TitlesOfParts>
    <vt:vector size="35" baseType="lpstr">
      <vt:lpstr>Arial</vt:lpstr>
      <vt:lpstr>Playfair Display</vt:lpstr>
      <vt:lpstr>Playfair Display Medium</vt:lpstr>
      <vt:lpstr>Red Hat Display</vt:lpstr>
      <vt:lpstr>Red Hat Display ExtraBold</vt:lpstr>
      <vt:lpstr>Times New Roman</vt:lpstr>
      <vt:lpstr>Wingdings</vt:lpstr>
      <vt:lpstr>Kantoorthema</vt:lpstr>
      <vt:lpstr>PowerPoint-presentatie</vt:lpstr>
      <vt:lpstr>PowerPoint-presentatie</vt:lpstr>
      <vt:lpstr>PowerPoint-presentatie</vt:lpstr>
      <vt:lpstr>1. Interventies d.m.v. mentale ondersteuning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 Interventies d.m.v. fysieke ondersteuning</vt:lpstr>
      <vt:lpstr>PowerPoint-presentatie</vt:lpstr>
      <vt:lpstr>PowerPoint-presentatie</vt:lpstr>
      <vt:lpstr>PowerPoint-presentatie</vt:lpstr>
      <vt:lpstr>PowerPoint-presentatie</vt:lpstr>
      <vt:lpstr>3. Expertise inzet van onze samenwerkingspartners</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Claudia Bremmers</dc:creator>
  <cp:lastModifiedBy>Jasmijn van Duin</cp:lastModifiedBy>
  <cp:revision>156</cp:revision>
  <dcterms:created xsi:type="dcterms:W3CDTF">2021-12-03T14:37:12Z</dcterms:created>
  <dcterms:modified xsi:type="dcterms:W3CDTF">2024-02-06T12:37:08Z</dcterms:modified>
</cp:coreProperties>
</file>